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33706"/>
            <a:satOff val="8281"/>
            <a:lumOff val="-27269"/>
          </a:schemeClr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33706"/>
            <a:satOff val="8281"/>
            <a:lumOff val="-27269"/>
          </a:schemeClr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33706"/>
            <a:satOff val="8281"/>
            <a:lumOff val="-27269"/>
          </a:schemeClr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33706"/>
            <a:satOff val="8281"/>
            <a:lumOff val="-27269"/>
          </a:schemeClr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33706"/>
            <a:satOff val="8281"/>
            <a:lumOff val="-27269"/>
          </a:schemeClr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33706"/>
            <a:satOff val="8281"/>
            <a:lumOff val="-27269"/>
          </a:schemeClr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33706"/>
            <a:satOff val="8281"/>
            <a:lumOff val="-27269"/>
          </a:schemeClr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33706"/>
            <a:satOff val="8281"/>
            <a:lumOff val="-27269"/>
          </a:schemeClr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chemeClr val="accent6">
            <a:hueOff val="-133706"/>
            <a:satOff val="8281"/>
            <a:lumOff val="-27269"/>
          </a:schemeClr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1524000" marR="1524000" indent="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4000" marR="1524000" indent="2286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4000" marR="1524000" indent="4572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24000" marR="1524000" indent="6858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24000" marR="1524000" indent="9144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001000"/>
            <a:ext cx="14716126" cy="7143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5838229"/>
            <a:ext cx="14716126" cy="914401"/>
          </a:xfrm>
          <a:prstGeom prst="rect">
            <a:avLst/>
          </a:prstGeom>
        </p:spPr>
        <p:txBody>
          <a:bodyPr>
            <a:spAutoFit/>
          </a:bodyPr>
          <a:lstStyle>
            <a:lvl1pPr marL="1524000" marR="1524000" indent="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xfrm>
            <a:off x="5709046" y="5143500"/>
            <a:ext cx="12965908" cy="3415606"/>
          </a:xfrm>
          <a:prstGeom prst="rect">
            <a:avLst/>
          </a:prstGeom>
          <a:ln w="3175"/>
        </p:spPr>
        <p:txBody>
          <a:bodyPr lIns="53578" tIns="53578" rIns="53578" bIns="53578"/>
          <a:lstStyle>
            <a:lvl1pPr>
              <a:defRPr sz="7800"/>
            </a:lvl1pPr>
          </a:lstStyle>
          <a:p>
            <a:pPr/>
            <a:r>
              <a:t>Title Text</a:t>
            </a:r>
          </a:p>
        </p:txBody>
      </p:sp>
      <p:sp>
        <p:nvSpPr>
          <p:cNvPr id="118" name="Slide Number"/>
          <p:cNvSpPr txBox="1"/>
          <p:nvPr>
            <p:ph type="sldNum" sz="quarter" idx="2"/>
          </p:nvPr>
        </p:nvSpPr>
        <p:spPr>
          <a:xfrm>
            <a:off x="11985674" y="11442898"/>
            <a:ext cx="399257" cy="424657"/>
          </a:xfrm>
          <a:prstGeom prst="rect">
            <a:avLst/>
          </a:prstGeom>
          <a:ln w="3175"/>
        </p:spPr>
        <p:txBody>
          <a:bodyPr lIns="53578" tIns="53578" rIns="53578" bIns="53578"/>
          <a:lstStyle>
            <a:lvl1pPr>
              <a:defRPr sz="2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4941093" y="732234"/>
            <a:ext cx="14608970" cy="82409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715500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1524000" marR="1524000" indent="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4000" marR="1524000" indent="2286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4000" marR="1524000" indent="4572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24000" marR="1524000" indent="6858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24000" marR="1524000" indent="9144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48062" y="4572000"/>
            <a:ext cx="17287876" cy="45541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77749" y="857250"/>
            <a:ext cx="7536657" cy="10912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48062" y="1428750"/>
            <a:ext cx="8286751" cy="546496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48062" y="6875859"/>
            <a:ext cx="8286751" cy="5464970"/>
          </a:xfrm>
          <a:prstGeom prst="rect">
            <a:avLst/>
          </a:prstGeom>
        </p:spPr>
        <p:txBody>
          <a:bodyPr anchor="t"/>
          <a:lstStyle>
            <a:lvl1pPr marL="1524000" marR="1524000" indent="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524000" marR="1524000" indent="2286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4000" marR="1524000" indent="4572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24000" marR="1524000" indent="6858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524000" marR="1524000" indent="9144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815008" indent="-815008">
              <a:lnSpc>
                <a:spcPct val="120000"/>
              </a:lnSpc>
              <a:spcBef>
                <a:spcPts val="6400"/>
              </a:spcBef>
              <a:defRPr sz="72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35708" indent="-815008">
              <a:lnSpc>
                <a:spcPct val="120000"/>
              </a:lnSpc>
              <a:spcBef>
                <a:spcPts val="6400"/>
              </a:spcBef>
              <a:defRPr sz="72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56408" indent="-815008">
              <a:lnSpc>
                <a:spcPct val="120000"/>
              </a:lnSpc>
              <a:spcBef>
                <a:spcPts val="6400"/>
              </a:spcBef>
              <a:defRPr sz="72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377108" indent="-815008">
              <a:lnSpc>
                <a:spcPct val="120000"/>
              </a:lnSpc>
              <a:spcBef>
                <a:spcPts val="6400"/>
              </a:spcBef>
              <a:defRPr sz="72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897808" indent="-815008">
              <a:lnSpc>
                <a:spcPct val="120000"/>
              </a:lnSpc>
              <a:spcBef>
                <a:spcPts val="6400"/>
              </a:spcBef>
              <a:defRPr sz="72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709921" y="3911203"/>
            <a:ext cx="7429501" cy="86975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48062" y="3839765"/>
            <a:ext cx="8286751" cy="8858251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119562" y="1071562"/>
            <a:ext cx="16127017" cy="11555017"/>
          </a:xfrm>
          <a:prstGeom prst="rect">
            <a:avLst/>
          </a:prstGeom>
        </p:spPr>
        <p:txBody>
          <a:bodyPr/>
          <a:lstStyle>
            <a:lvl1pPr marL="815008" indent="-815008">
              <a:lnSpc>
                <a:spcPct val="120000"/>
              </a:lnSpc>
              <a:spcBef>
                <a:spcPts val="6400"/>
              </a:spcBef>
              <a:defRPr sz="72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1335708" indent="-815008">
              <a:lnSpc>
                <a:spcPct val="120000"/>
              </a:lnSpc>
              <a:spcBef>
                <a:spcPts val="6400"/>
              </a:spcBef>
              <a:defRPr sz="72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856408" indent="-815008">
              <a:lnSpc>
                <a:spcPct val="120000"/>
              </a:lnSpc>
              <a:spcBef>
                <a:spcPts val="6400"/>
              </a:spcBef>
              <a:defRPr sz="72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2377108" indent="-815008">
              <a:lnSpc>
                <a:spcPct val="120000"/>
              </a:lnSpc>
              <a:spcBef>
                <a:spcPts val="6400"/>
              </a:spcBef>
              <a:defRPr sz="72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897808" indent="-815008">
              <a:lnSpc>
                <a:spcPct val="120000"/>
              </a:lnSpc>
              <a:spcBef>
                <a:spcPts val="6400"/>
              </a:spcBef>
              <a:defRPr sz="72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06312" y="7072312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20112" y="714375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3798093" y="714375"/>
            <a:ext cx="8167826" cy="12287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48062" y="357187"/>
            <a:ext cx="172878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48062" y="3839765"/>
            <a:ext cx="17287876" cy="885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882" y="13038931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 algn="ctr">
              <a:defRPr sz="24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ln>
            <a:noFill/>
          </a:ln>
          <a:solidFill>
            <a:schemeClr val="accent6">
              <a:hueOff val="-133706"/>
              <a:satOff val="8281"/>
              <a:lumOff val="-27269"/>
            </a:schemeClr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ln>
            <a:noFill/>
          </a:ln>
          <a:solidFill>
            <a:schemeClr val="accent6">
              <a:hueOff val="-133706"/>
              <a:satOff val="8281"/>
              <a:lumOff val="-27269"/>
            </a:schemeClr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ln>
            <a:noFill/>
          </a:ln>
          <a:solidFill>
            <a:schemeClr val="accent6">
              <a:hueOff val="-133706"/>
              <a:satOff val="8281"/>
              <a:lumOff val="-27269"/>
            </a:schemeClr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ln>
            <a:noFill/>
          </a:ln>
          <a:solidFill>
            <a:schemeClr val="accent6">
              <a:hueOff val="-133706"/>
              <a:satOff val="8281"/>
              <a:lumOff val="-27269"/>
            </a:schemeClr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ln>
            <a:noFill/>
          </a:ln>
          <a:solidFill>
            <a:schemeClr val="accent6">
              <a:hueOff val="-133706"/>
              <a:satOff val="8281"/>
              <a:lumOff val="-27269"/>
            </a:schemeClr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ln>
            <a:noFill/>
          </a:ln>
          <a:solidFill>
            <a:schemeClr val="accent6">
              <a:hueOff val="-133706"/>
              <a:satOff val="8281"/>
              <a:lumOff val="-27269"/>
            </a:schemeClr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ln>
            <a:noFill/>
          </a:ln>
          <a:solidFill>
            <a:schemeClr val="accent6">
              <a:hueOff val="-133706"/>
              <a:satOff val="8281"/>
              <a:lumOff val="-27269"/>
            </a:schemeClr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ln>
            <a:noFill/>
          </a:ln>
          <a:solidFill>
            <a:schemeClr val="accent6">
              <a:hueOff val="-133706"/>
              <a:satOff val="8281"/>
              <a:lumOff val="-27269"/>
            </a:schemeClr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000" u="none">
          <a:ln>
            <a:noFill/>
          </a:ln>
          <a:solidFill>
            <a:schemeClr val="accent6">
              <a:hueOff val="-133706"/>
              <a:satOff val="8281"/>
              <a:lumOff val="-27269"/>
            </a:schemeClr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590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022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454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886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3180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749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181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613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045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marin.prcela@minus5.hr" TargetMode="Externa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marin.prcela@minus5.hr" TargetMode="Externa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marin.prcela@minus5.hr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marin.prcela@minus5.hr" TargetMode="Externa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github.com/minus5/examples-services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mailto:marin.prcela@minus5.hr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mailto:marin.prcela@minus5.hr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marin.prcela@minus5.hr" TargetMode="Externa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marin.prcela@minus5.hr" TargetMode="Externa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marin.prcela@minus5.hr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marin.prcela@minus5.hr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marin.prcela@minus5.hr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marin.prcela@minus5.hr" TargetMode="Externa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github.com/minus5/examples-services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hyperlink" Target="mailto:marin.prcela@minus5.hr" TargetMode="External"/><Relationship Id="rId4" Type="http://schemas.openxmlformats.org/officeDocument/2006/relationships/hyperlink" Target="mailto:posao@minus5.hr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1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marin.prcela@minus5.hr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Micro-Machines-World-1.jpg" descr="Micro-Machines-World-1.jpg"/>
          <p:cNvPicPr>
            <a:picLocks noChangeAspect="1"/>
          </p:cNvPicPr>
          <p:nvPr/>
        </p:nvPicPr>
        <p:blipFill>
          <a:blip r:embed="rId2">
            <a:extLst/>
          </a:blip>
          <a:srcRect l="0" t="16657" r="0" b="7071"/>
          <a:stretch>
            <a:fillRect/>
          </a:stretch>
        </p:blipFill>
        <p:spPr>
          <a:xfrm>
            <a:off x="-4230005" y="-13142"/>
            <a:ext cx="32031211" cy="13742204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Rectangle"/>
          <p:cNvSpPr/>
          <p:nvPr/>
        </p:nvSpPr>
        <p:spPr>
          <a:xfrm>
            <a:off x="0" y="10160000"/>
            <a:ext cx="24384000" cy="3556000"/>
          </a:xfrm>
          <a:prstGeom prst="rect">
            <a:avLst/>
          </a:prstGeom>
          <a:solidFill>
            <a:srgbClr val="FFFFFF">
              <a:alpha val="7241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29" name="title"/>
          <p:cNvSpPr txBox="1"/>
          <p:nvPr>
            <p:ph type="title" idx="4294967295"/>
          </p:nvPr>
        </p:nvSpPr>
        <p:spPr>
          <a:xfrm>
            <a:off x="1270000" y="10668000"/>
            <a:ext cx="17272000" cy="1524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Microservices in production</a:t>
            </a:r>
          </a:p>
        </p:txBody>
      </p:sp>
      <p:sp>
        <p:nvSpPr>
          <p:cNvPr id="130" name="quote"/>
          <p:cNvSpPr txBox="1"/>
          <p:nvPr>
            <p:ph type="body" sz="quarter" idx="4294967295"/>
          </p:nvPr>
        </p:nvSpPr>
        <p:spPr>
          <a:xfrm>
            <a:off x="0" y="12196195"/>
            <a:ext cx="12195175" cy="1011172"/>
          </a:xfrm>
          <a:prstGeom prst="rect">
            <a:avLst/>
          </a:prstGeom>
        </p:spPr>
        <p:txBody>
          <a:bodyPr anchor="t"/>
          <a:lstStyle>
            <a:lvl1pPr marL="127000" marR="1524000" indent="1143000">
              <a:spcBef>
                <a:spcPts val="0"/>
              </a:spcBef>
              <a:buSzTx/>
              <a:buNone/>
              <a:defRPr sz="4800">
                <a:solidFill>
                  <a:schemeClr val="accent6">
                    <a:hueOff val="-133706"/>
                    <a:satOff val="8281"/>
                    <a:lumOff val="-2726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 case study</a:t>
            </a:r>
          </a:p>
        </p:txBody>
      </p:sp>
      <p:sp>
        <p:nvSpPr>
          <p:cNvPr id="131" name="marin.prcela@minus5.hr"/>
          <p:cNvSpPr txBox="1"/>
          <p:nvPr/>
        </p:nvSpPr>
        <p:spPr>
          <a:xfrm>
            <a:off x="12188825" y="12196195"/>
            <a:ext cx="12195175" cy="101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marL="1270000" marR="1270000" algn="r">
              <a:defRPr sz="4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rontend"/>
          <p:cNvSpPr/>
          <p:nvPr/>
        </p:nvSpPr>
        <p:spPr>
          <a:xfrm>
            <a:off x="4697456" y="4896241"/>
            <a:ext cx="4064001" cy="9144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176" name="Shape"/>
          <p:cNvSpPr/>
          <p:nvPr/>
        </p:nvSpPr>
        <p:spPr>
          <a:xfrm>
            <a:off x="6053900" y="9274933"/>
            <a:ext cx="1351113" cy="18258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3">
              <a:satOff val="4450"/>
              <a:lumOff val="-16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5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77" name="backend"/>
          <p:cNvSpPr/>
          <p:nvPr/>
        </p:nvSpPr>
        <p:spPr>
          <a:xfrm>
            <a:off x="4697456" y="6119214"/>
            <a:ext cx="4064001" cy="2794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178" name="accounts"/>
          <p:cNvSpPr/>
          <p:nvPr/>
        </p:nvSpPr>
        <p:spPr>
          <a:xfrm>
            <a:off x="12828543" y="9433893"/>
            <a:ext cx="2849848" cy="8128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accounts</a:t>
            </a:r>
          </a:p>
        </p:txBody>
      </p:sp>
      <p:sp>
        <p:nvSpPr>
          <p:cNvPr id="179" name="Shape"/>
          <p:cNvSpPr/>
          <p:nvPr/>
        </p:nvSpPr>
        <p:spPr>
          <a:xfrm>
            <a:off x="15335065" y="10113864"/>
            <a:ext cx="682361" cy="917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3">
              <a:satOff val="4450"/>
              <a:lumOff val="-16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0" name="frontend"/>
          <p:cNvSpPr/>
          <p:nvPr/>
        </p:nvSpPr>
        <p:spPr>
          <a:xfrm>
            <a:off x="12828543" y="4896241"/>
            <a:ext cx="6858001" cy="9144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181" name="Line"/>
          <p:cNvSpPr/>
          <p:nvPr/>
        </p:nvSpPr>
        <p:spPr>
          <a:xfrm flipV="1">
            <a:off x="10784743" y="2282477"/>
            <a:ext cx="7814" cy="9151046"/>
          </a:xfrm>
          <a:prstGeom prst="line">
            <a:avLst/>
          </a:prstGeom>
          <a:ln w="76200" cap="rnd">
            <a:solidFill>
              <a:schemeClr val="accent6">
                <a:hueOff val="-133706"/>
                <a:satOff val="8281"/>
                <a:lumOff val="-27269"/>
                <a:alpha val="40524"/>
              </a:schemeClr>
            </a:solidFill>
            <a:custDash>
              <a:ds d="100000" sp="200000"/>
            </a:custDash>
          </a:ln>
        </p:spPr>
        <p:txBody>
          <a:bodyPr lIns="71437" tIns="71437" rIns="71437" bIns="71437" anchor="ctr"/>
          <a:lstStyle/>
          <a:p>
            <a:pPr algn="ctr">
              <a:defRPr sz="50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82" name="Monolith"/>
          <p:cNvSpPr txBox="1"/>
          <p:nvPr/>
        </p:nvSpPr>
        <p:spPr>
          <a:xfrm>
            <a:off x="4727097" y="2396862"/>
            <a:ext cx="3611812" cy="123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Monolith</a:t>
            </a:r>
          </a:p>
        </p:txBody>
      </p:sp>
      <p:sp>
        <p:nvSpPr>
          <p:cNvPr id="183" name="Microservices"/>
          <p:cNvSpPr txBox="1"/>
          <p:nvPr/>
        </p:nvSpPr>
        <p:spPr>
          <a:xfrm>
            <a:off x="13098121" y="2396862"/>
            <a:ext cx="5744221" cy="1235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Microservices</a:t>
            </a:r>
          </a:p>
        </p:txBody>
      </p:sp>
      <p:sp>
        <p:nvSpPr>
          <p:cNvPr id="184" name="slips"/>
          <p:cNvSpPr/>
          <p:nvPr/>
        </p:nvSpPr>
        <p:spPr>
          <a:xfrm>
            <a:off x="14678702" y="6189891"/>
            <a:ext cx="2844801" cy="8128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slips</a:t>
            </a:r>
          </a:p>
        </p:txBody>
      </p:sp>
      <p:sp>
        <p:nvSpPr>
          <p:cNvPr id="185" name="Shape"/>
          <p:cNvSpPr/>
          <p:nvPr/>
        </p:nvSpPr>
        <p:spPr>
          <a:xfrm>
            <a:off x="17154022" y="6869112"/>
            <a:ext cx="682362" cy="917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3">
              <a:satOff val="4450"/>
              <a:lumOff val="-16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6" name="odds"/>
          <p:cNvSpPr/>
          <p:nvPr/>
        </p:nvSpPr>
        <p:spPr>
          <a:xfrm>
            <a:off x="16451729" y="8105198"/>
            <a:ext cx="2844801" cy="8128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odds</a:t>
            </a:r>
          </a:p>
        </p:txBody>
      </p:sp>
      <p:sp>
        <p:nvSpPr>
          <p:cNvPr id="187" name="Shape"/>
          <p:cNvSpPr/>
          <p:nvPr/>
        </p:nvSpPr>
        <p:spPr>
          <a:xfrm>
            <a:off x="18938954" y="8788652"/>
            <a:ext cx="682361" cy="917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3">
              <a:satOff val="4450"/>
              <a:lumOff val="-16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188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00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00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3"/>
      <p:bldP build="whole" bldLvl="1" animBg="1" rev="0" advAuto="0" spid="185" grpId="5"/>
      <p:bldP build="whole" bldLvl="1" animBg="1" rev="0" advAuto="0" spid="183" grpId="2"/>
      <p:bldP build="whole" bldLvl="1" animBg="1" rev="0" advAuto="0" spid="184" grpId="4"/>
      <p:bldP build="whole" bldLvl="1" animBg="1" rev="0" advAuto="0" spid="179" grpId="9"/>
      <p:bldP build="whole" bldLvl="1" animBg="1" rev="0" advAuto="0" spid="187" grpId="7"/>
      <p:bldP build="whole" bldLvl="1" animBg="1" rev="0" advAuto="0" spid="181" grpId="1"/>
      <p:bldP build="whole" bldLvl="1" animBg="1" rev="0" advAuto="0" spid="186" grpId="6"/>
      <p:bldP build="whole" bldLvl="1" animBg="1" rev="0" advAuto="0" spid="178" grpId="8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roup"/>
          <p:cNvGrpSpPr/>
          <p:nvPr/>
        </p:nvGrpSpPr>
        <p:grpSpPr>
          <a:xfrm>
            <a:off x="0" y="0"/>
            <a:ext cx="24384000" cy="13716000"/>
            <a:chOff x="0" y="-4572000"/>
            <a:chExt cx="24384000" cy="13716000"/>
          </a:xfrm>
        </p:grpSpPr>
        <p:sp>
          <p:nvSpPr>
            <p:cNvPr id="190" name="Rectangle"/>
            <p:cNvSpPr/>
            <p:nvPr/>
          </p:nvSpPr>
          <p:spPr>
            <a:xfrm>
              <a:off x="0" y="-4572000"/>
              <a:ext cx="24384000" cy="13716000"/>
            </a:xfrm>
            <a:prstGeom prst="rect">
              <a:avLst/>
            </a:prstGeom>
            <a:solidFill>
              <a:schemeClr val="accent6">
                <a:hueOff val="-193447"/>
                <a:satOff val="3713"/>
                <a:lumOff val="11329"/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91" name="2"/>
            <p:cNvSpPr/>
            <p:nvPr/>
          </p:nvSpPr>
          <p:spPr>
            <a:xfrm>
              <a:off x="10160000" y="-895350"/>
              <a:ext cx="4064000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>
                <a:lnSpc>
                  <a:spcPct val="120000"/>
                </a:lnSpc>
                <a:spcBef>
                  <a:spcPts val="6400"/>
                </a:spcBef>
                <a:defRPr b="1" sz="7200">
                  <a:solidFill>
                    <a:schemeClr val="accent6">
                      <a:hueOff val="-193447"/>
                      <a:satOff val="3713"/>
                      <a:lumOff val="11329"/>
                    </a:scheme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92" name="Do you need them?"/>
            <p:cNvSpPr/>
            <p:nvPr/>
          </p:nvSpPr>
          <p:spPr>
            <a:xfrm>
              <a:off x="3814762" y="1397000"/>
              <a:ext cx="16754476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>
                <a:defRPr b="1" sz="80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Do you need them?</a:t>
              </a:r>
            </a:p>
          </p:txBody>
        </p:sp>
        <p:pic>
          <p:nvPicPr>
            <p:cNvPr id="193" name="Circle" descr="Circ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0488000">
              <a:off x="11391900" y="-552451"/>
              <a:ext cx="1600201" cy="16002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oupling"/>
          <p:cNvSpPr txBox="1"/>
          <p:nvPr>
            <p:ph type="title"/>
          </p:nvPr>
        </p:nvSpPr>
        <p:spPr>
          <a:xfrm>
            <a:off x="3548062" y="788987"/>
            <a:ext cx="17287876" cy="203200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Coupling</a:t>
            </a:r>
          </a:p>
        </p:txBody>
      </p:sp>
      <p:sp>
        <p:nvSpPr>
          <p:cNvPr id="198" name="Putting network in the middle helps?…"/>
          <p:cNvSpPr txBox="1"/>
          <p:nvPr>
            <p:ph type="body" idx="1"/>
          </p:nvPr>
        </p:nvSpPr>
        <p:spPr>
          <a:xfrm>
            <a:off x="2286000" y="3439318"/>
            <a:ext cx="17287875" cy="813011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Putting network in the middle helps?</a:t>
            </a:r>
          </a:p>
          <a:p>
            <a:pPr marL="0" indent="0">
              <a:buSzTx/>
              <a:buNone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Joined data?</a:t>
            </a:r>
          </a:p>
        </p:txBody>
      </p:sp>
      <p:sp>
        <p:nvSpPr>
          <p:cNvPr id="199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8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exels-photo-585419.jpeg" descr="pexels-photo-585419.jpeg"/>
          <p:cNvPicPr>
            <a:picLocks noChangeAspect="1"/>
          </p:cNvPicPr>
          <p:nvPr/>
        </p:nvPicPr>
        <p:blipFill>
          <a:blip r:embed="rId2">
            <a:extLst/>
          </a:blip>
          <a:srcRect l="0" t="1875" r="0" b="0"/>
          <a:stretch>
            <a:fillRect/>
          </a:stretch>
        </p:blipFill>
        <p:spPr>
          <a:xfrm>
            <a:off x="0" y="-1270000"/>
            <a:ext cx="24384001" cy="159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Hard work"/>
          <p:cNvSpPr txBox="1"/>
          <p:nvPr/>
        </p:nvSpPr>
        <p:spPr>
          <a:xfrm>
            <a:off x="4143350" y="5333999"/>
            <a:ext cx="16097300" cy="304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540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b="1" cap="all" sz="20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Hard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lip already processed?"/>
          <p:cNvSpPr/>
          <p:nvPr/>
        </p:nvSpPr>
        <p:spPr>
          <a:xfrm>
            <a:off x="1515349" y="6526365"/>
            <a:ext cx="2915412" cy="2919793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slip already processed?</a:t>
            </a:r>
          </a:p>
        </p:txBody>
      </p:sp>
      <p:sp>
        <p:nvSpPr>
          <p:cNvPr id="205" name="odds are…"/>
          <p:cNvSpPr/>
          <p:nvPr/>
        </p:nvSpPr>
        <p:spPr>
          <a:xfrm>
            <a:off x="5198821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odds are </a:t>
            </a:r>
          </a:p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valid?</a:t>
            </a:r>
          </a:p>
        </p:txBody>
      </p:sp>
      <p:sp>
        <p:nvSpPr>
          <p:cNvPr id="206" name="reserve…"/>
          <p:cNvSpPr/>
          <p:nvPr/>
        </p:nvSpPr>
        <p:spPr>
          <a:xfrm>
            <a:off x="8890724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reserve</a:t>
            </a:r>
          </a:p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money</a:t>
            </a:r>
          </a:p>
        </p:txBody>
      </p:sp>
      <p:sp>
        <p:nvSpPr>
          <p:cNvPr id="207" name="authorization?"/>
          <p:cNvSpPr/>
          <p:nvPr/>
        </p:nvSpPr>
        <p:spPr>
          <a:xfrm>
            <a:off x="12581207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authorization?</a:t>
            </a:r>
          </a:p>
        </p:txBody>
      </p:sp>
      <p:sp>
        <p:nvSpPr>
          <p:cNvPr id="208" name="store slip"/>
          <p:cNvSpPr/>
          <p:nvPr/>
        </p:nvSpPr>
        <p:spPr>
          <a:xfrm>
            <a:off x="16264428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store slip</a:t>
            </a:r>
          </a:p>
        </p:txBody>
      </p:sp>
      <p:sp>
        <p:nvSpPr>
          <p:cNvPr id="209" name="confirm…"/>
          <p:cNvSpPr/>
          <p:nvPr/>
        </p:nvSpPr>
        <p:spPr>
          <a:xfrm>
            <a:off x="19947650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confirm</a:t>
            </a:r>
          </a:p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money</a:t>
            </a:r>
          </a:p>
          <a:p>
            <a:pPr algn="ctr"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reservation</a:t>
            </a:r>
          </a:p>
        </p:txBody>
      </p:sp>
      <p:sp>
        <p:nvSpPr>
          <p:cNvPr id="210" name="Line"/>
          <p:cNvSpPr/>
          <p:nvPr/>
        </p:nvSpPr>
        <p:spPr>
          <a:xfrm>
            <a:off x="4535276" y="7986261"/>
            <a:ext cx="508229" cy="1"/>
          </a:xfrm>
          <a:prstGeom prst="line">
            <a:avLst/>
          </a:prstGeom>
          <a:ln w="508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sz="50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1" name="Line"/>
          <p:cNvSpPr/>
          <p:nvPr/>
        </p:nvSpPr>
        <p:spPr>
          <a:xfrm>
            <a:off x="8251869" y="7986261"/>
            <a:ext cx="508230" cy="1"/>
          </a:xfrm>
          <a:prstGeom prst="line">
            <a:avLst/>
          </a:prstGeom>
          <a:ln w="508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sz="50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2" name="Line"/>
          <p:cNvSpPr/>
          <p:nvPr/>
        </p:nvSpPr>
        <p:spPr>
          <a:xfrm>
            <a:off x="11935091" y="7986261"/>
            <a:ext cx="508229" cy="1"/>
          </a:xfrm>
          <a:prstGeom prst="line">
            <a:avLst/>
          </a:prstGeom>
          <a:ln w="508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sz="50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3" name="Line"/>
          <p:cNvSpPr/>
          <p:nvPr/>
        </p:nvSpPr>
        <p:spPr>
          <a:xfrm>
            <a:off x="15618313" y="7986261"/>
            <a:ext cx="508229" cy="1"/>
          </a:xfrm>
          <a:prstGeom prst="line">
            <a:avLst/>
          </a:prstGeom>
          <a:ln w="508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sz="50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4" name="Line"/>
          <p:cNvSpPr/>
          <p:nvPr/>
        </p:nvSpPr>
        <p:spPr>
          <a:xfrm>
            <a:off x="19301533" y="7986261"/>
            <a:ext cx="508229" cy="1"/>
          </a:xfrm>
          <a:prstGeom prst="line">
            <a:avLst/>
          </a:prstGeom>
          <a:ln w="50800">
            <a:solidFill>
              <a:schemeClr val="accent6">
                <a:hueOff val="-193447"/>
                <a:satOff val="3713"/>
                <a:lumOff val="11329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algn="ctr">
              <a:defRPr sz="50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5" name="Latency"/>
          <p:cNvSpPr/>
          <p:nvPr/>
        </p:nvSpPr>
        <p:spPr>
          <a:xfrm>
            <a:off x="3548062" y="1219355"/>
            <a:ext cx="17287876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Latency</a:t>
            </a:r>
          </a:p>
        </p:txBody>
      </p:sp>
      <p:sp>
        <p:nvSpPr>
          <p:cNvPr id="216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99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99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9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9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9"/>
                            </p:stCondLst>
                            <p:childTnLst>
                              <p:par>
                                <p:cTn id="16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9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9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9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9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99"/>
                            </p:stCondLst>
                            <p:childTnLst>
                              <p:par>
                                <p:cTn id="27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99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99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9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99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9"/>
                            </p:stCondLst>
                            <p:childTnLst>
                              <p:par>
                                <p:cTn id="38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99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99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99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99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99"/>
                            </p:stCondLst>
                            <p:childTnLst>
                              <p:par>
                                <p:cTn id="49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9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99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9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99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99"/>
                            </p:stCondLst>
                            <p:childTnLst>
                              <p:par>
                                <p:cTn id="60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9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7"/>
      <p:bldP build="whole" bldLvl="1" animBg="1" rev="0" advAuto="0" spid="211" grpId="4"/>
      <p:bldP build="whole" bldLvl="1" animBg="1" rev="0" advAuto="0" spid="210" grpId="2"/>
      <p:bldP build="whole" bldLvl="1" animBg="1" rev="0" advAuto="0" spid="205" grpId="3"/>
      <p:bldP build="whole" bldLvl="1" animBg="1" rev="0" advAuto="0" spid="206" grpId="5"/>
      <p:bldP build="whole" bldLvl="1" animBg="1" rev="0" advAuto="0" spid="214" grpId="10"/>
      <p:bldP build="whole" bldLvl="1" animBg="1" rev="0" advAuto="0" spid="212" grpId="6"/>
      <p:bldP build="whole" bldLvl="1" animBg="1" rev="0" advAuto="0" spid="209" grpId="11"/>
      <p:bldP build="whole" bldLvl="1" animBg="1" rev="0" advAuto="0" spid="213" grpId="8"/>
      <p:bldP build="whole" bldLvl="1" animBg="1" rev="0" advAuto="0" spid="208" grpId="9"/>
      <p:bldP build="whole" bldLvl="1" animBg="1" rev="0" advAuto="0" spid="204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exels-photo-585419.jpeg" descr="pexels-photo-585419.jpeg"/>
          <p:cNvPicPr>
            <a:picLocks noChangeAspect="1"/>
          </p:cNvPicPr>
          <p:nvPr/>
        </p:nvPicPr>
        <p:blipFill>
          <a:blip r:embed="rId2">
            <a:extLst/>
          </a:blip>
          <a:srcRect l="0" t="1875" r="0" b="0"/>
          <a:stretch>
            <a:fillRect/>
          </a:stretch>
        </p:blipFill>
        <p:spPr>
          <a:xfrm>
            <a:off x="0" y="-1270000"/>
            <a:ext cx="24384001" cy="159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more Hard work"/>
          <p:cNvSpPr txBox="1"/>
          <p:nvPr/>
        </p:nvSpPr>
        <p:spPr>
          <a:xfrm>
            <a:off x="1582675" y="5562600"/>
            <a:ext cx="21218650" cy="2590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540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lvl="2" algn="ctr">
              <a:defRPr b="1" cap="all" sz="17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more Hard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accounts"/>
          <p:cNvSpPr/>
          <p:nvPr/>
        </p:nvSpPr>
        <p:spPr>
          <a:xfrm>
            <a:off x="6479793" y="9089513"/>
            <a:ext cx="2794001" cy="763786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accounts</a:t>
            </a:r>
          </a:p>
        </p:txBody>
      </p:sp>
      <p:sp>
        <p:nvSpPr>
          <p:cNvPr id="222" name="Rectangle"/>
          <p:cNvSpPr/>
          <p:nvPr/>
        </p:nvSpPr>
        <p:spPr>
          <a:xfrm>
            <a:off x="6479793" y="10005339"/>
            <a:ext cx="2794001" cy="763786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23" name="odds"/>
          <p:cNvSpPr/>
          <p:nvPr/>
        </p:nvSpPr>
        <p:spPr>
          <a:xfrm>
            <a:off x="10801350" y="7257862"/>
            <a:ext cx="2794000" cy="76378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odds</a:t>
            </a:r>
          </a:p>
        </p:txBody>
      </p:sp>
      <p:sp>
        <p:nvSpPr>
          <p:cNvPr id="224" name="Rectangle"/>
          <p:cNvSpPr/>
          <p:nvPr/>
        </p:nvSpPr>
        <p:spPr>
          <a:xfrm>
            <a:off x="10801350" y="8173687"/>
            <a:ext cx="2794000" cy="763785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25" name="Rectangle"/>
          <p:cNvSpPr/>
          <p:nvPr/>
        </p:nvSpPr>
        <p:spPr>
          <a:xfrm>
            <a:off x="10801350" y="9089513"/>
            <a:ext cx="2794000" cy="76378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26" name="Rectangle"/>
          <p:cNvSpPr/>
          <p:nvPr/>
        </p:nvSpPr>
        <p:spPr>
          <a:xfrm>
            <a:off x="10801350" y="10005339"/>
            <a:ext cx="2794000" cy="76378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27" name="slips"/>
          <p:cNvSpPr/>
          <p:nvPr/>
        </p:nvSpPr>
        <p:spPr>
          <a:xfrm>
            <a:off x="15110206" y="4510384"/>
            <a:ext cx="2794001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slips</a:t>
            </a:r>
          </a:p>
        </p:txBody>
      </p:sp>
      <p:sp>
        <p:nvSpPr>
          <p:cNvPr id="228" name="Rectangle"/>
          <p:cNvSpPr/>
          <p:nvPr/>
        </p:nvSpPr>
        <p:spPr>
          <a:xfrm>
            <a:off x="15110206" y="5426211"/>
            <a:ext cx="2794001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29" name="Rectangle"/>
          <p:cNvSpPr/>
          <p:nvPr/>
        </p:nvSpPr>
        <p:spPr>
          <a:xfrm>
            <a:off x="15110206" y="6342036"/>
            <a:ext cx="2794001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30" name="Rectangle"/>
          <p:cNvSpPr/>
          <p:nvPr/>
        </p:nvSpPr>
        <p:spPr>
          <a:xfrm>
            <a:off x="15110206" y="7257862"/>
            <a:ext cx="2794001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31" name="Rectangle"/>
          <p:cNvSpPr/>
          <p:nvPr/>
        </p:nvSpPr>
        <p:spPr>
          <a:xfrm>
            <a:off x="15110206" y="8173687"/>
            <a:ext cx="2794001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32" name="Rectangle"/>
          <p:cNvSpPr/>
          <p:nvPr/>
        </p:nvSpPr>
        <p:spPr>
          <a:xfrm>
            <a:off x="15110206" y="9089513"/>
            <a:ext cx="2794001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33" name="Rectangle"/>
          <p:cNvSpPr/>
          <p:nvPr/>
        </p:nvSpPr>
        <p:spPr>
          <a:xfrm>
            <a:off x="15110206" y="10005339"/>
            <a:ext cx="2794001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234" name="Scalability"/>
          <p:cNvSpPr/>
          <p:nvPr/>
        </p:nvSpPr>
        <p:spPr>
          <a:xfrm>
            <a:off x="3548062" y="1059741"/>
            <a:ext cx="17287876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Scalability</a:t>
            </a:r>
          </a:p>
        </p:txBody>
      </p:sp>
      <p:sp>
        <p:nvSpPr>
          <p:cNvPr id="235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50"/>
                            </p:stCondLst>
                            <p:childTnLst>
                              <p:par>
                                <p:cTn id="30" presetClass="entr" nodeType="after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Class="entr" nodeType="afterEffect" presetSubtype="16" presetID="23" grpId="7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Class="entr" nodeType="after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"/>
                            </p:stCondLst>
                            <p:childTnLst>
                              <p:par>
                                <p:cTn id="45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Class="entr" nodeType="after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00"/>
                            </p:stCondLst>
                            <p:childTnLst>
                              <p:par>
                                <p:cTn id="55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Class="entr" nodeType="afterEffect" presetSubtype="16" presetID="23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Class="entr" nodeType="afterEffect" presetSubtype="16" presetID="23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6" grpId="3"/>
      <p:bldP build="whole" bldLvl="1" animBg="1" rev="0" advAuto="0" spid="222" grpId="1"/>
      <p:bldP build="whole" bldLvl="1" animBg="1" rev="0" advAuto="0" spid="225" grpId="4"/>
      <p:bldP build="whole" bldLvl="1" animBg="1" rev="0" advAuto="0" spid="231" grpId="9"/>
      <p:bldP build="whole" bldLvl="1" animBg="1" rev="0" advAuto="0" spid="224" grpId="5"/>
      <p:bldP build="whole" bldLvl="1" animBg="1" rev="0" advAuto="0" spid="223" grpId="6"/>
      <p:bldP build="whole" bldLvl="1" animBg="1" rev="0" advAuto="0" spid="228" grpId="12"/>
      <p:bldP build="whole" bldLvl="1" animBg="1" rev="0" advAuto="0" spid="233" grpId="7"/>
      <p:bldP build="whole" bldLvl="1" animBg="1" rev="0" advAuto="0" spid="227" grpId="13"/>
      <p:bldP build="whole" bldLvl="1" animBg="1" rev="0" advAuto="0" spid="230" grpId="10"/>
      <p:bldP build="whole" bldLvl="1" animBg="1" rev="0" advAuto="0" spid="221" grpId="2"/>
      <p:bldP build="whole" bldLvl="1" animBg="1" rev="0" advAuto="0" spid="229" grpId="11"/>
      <p:bldP build="whole" bldLvl="1" animBg="1" rev="0" advAuto="0" spid="232" grpId="8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?"/>
          <p:cNvSpPr/>
          <p:nvPr/>
        </p:nvSpPr>
        <p:spPr>
          <a:xfrm>
            <a:off x="2616728" y="1472141"/>
            <a:ext cx="19150544" cy="10771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ctr" defTabSz="575071">
              <a:defRPr sz="70000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38" name="Do you need them?"/>
          <p:cNvSpPr/>
          <p:nvPr/>
        </p:nvSpPr>
        <p:spPr>
          <a:xfrm>
            <a:off x="5834062" y="5448432"/>
            <a:ext cx="12715876" cy="306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Do you need them?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roup"/>
          <p:cNvGrpSpPr/>
          <p:nvPr/>
        </p:nvGrpSpPr>
        <p:grpSpPr>
          <a:xfrm>
            <a:off x="0" y="0"/>
            <a:ext cx="24384000" cy="13716001"/>
            <a:chOff x="0" y="0"/>
            <a:chExt cx="24384000" cy="13716000"/>
          </a:xfrm>
        </p:grpSpPr>
        <p:sp>
          <p:nvSpPr>
            <p:cNvPr id="240" name="Rectangle"/>
            <p:cNvSpPr/>
            <p:nvPr/>
          </p:nvSpPr>
          <p:spPr>
            <a:xfrm>
              <a:off x="0" y="0"/>
              <a:ext cx="24384000" cy="13716001"/>
            </a:xfrm>
            <a:prstGeom prst="rect">
              <a:avLst/>
            </a:prstGeom>
            <a:solidFill>
              <a:schemeClr val="accent6">
                <a:hueOff val="-193447"/>
                <a:satOff val="3713"/>
                <a:lumOff val="11329"/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241" name="3"/>
            <p:cNvSpPr/>
            <p:nvPr/>
          </p:nvSpPr>
          <p:spPr>
            <a:xfrm>
              <a:off x="10160000" y="3676650"/>
              <a:ext cx="4064000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>
                <a:lnSpc>
                  <a:spcPct val="120000"/>
                </a:lnSpc>
                <a:spcBef>
                  <a:spcPts val="6400"/>
                </a:spcBef>
                <a:defRPr b="1" sz="7200">
                  <a:solidFill>
                    <a:schemeClr val="accent6">
                      <a:hueOff val="-193447"/>
                      <a:satOff val="3713"/>
                      <a:lumOff val="11329"/>
                    </a:scheme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242" name="How did we do it?"/>
            <p:cNvSpPr/>
            <p:nvPr/>
          </p:nvSpPr>
          <p:spPr>
            <a:xfrm>
              <a:off x="3814762" y="5969000"/>
              <a:ext cx="16754476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>
                <a:defRPr b="1" sz="80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How did we do it?</a:t>
              </a:r>
            </a:p>
          </p:txBody>
        </p:sp>
        <p:pic>
          <p:nvPicPr>
            <p:cNvPr id="243" name="Circle" descr="Circ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362001">
              <a:off x="11391900" y="4019549"/>
              <a:ext cx="1600201" cy="16002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ithub.com/minus5/examples-services">
            <a:hlinkClick r:id="rId2" invalidUrl="" action="" tgtFrame="" tooltip="" history="1" highlightClick="0" endSnd="0"/>
          </p:cNvPr>
          <p:cNvSpPr txBox="1"/>
          <p:nvPr>
            <p:ph type="body" idx="14"/>
          </p:nvPr>
        </p:nvSpPr>
        <p:spPr>
          <a:xfrm>
            <a:off x="2029353" y="6735762"/>
            <a:ext cx="20325294" cy="1235076"/>
          </a:xfrm>
          <a:prstGeom prst="rect">
            <a:avLst/>
          </a:prstGeom>
        </p:spPr>
        <p:txBody>
          <a:bodyPr/>
          <a:lstStyle>
            <a:lvl1pPr marL="0" marR="0" algn="ctr">
              <a:lnSpc>
                <a:spcPct val="120000"/>
              </a:lnSpc>
              <a:spcBef>
                <a:spcPts val="6400"/>
              </a:spcBef>
              <a:defRPr sz="72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github.com/minus5/examples-services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6083" y="4060366"/>
            <a:ext cx="5231834" cy="152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golang-card.png" descr="golang-car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60000" y="8883650"/>
            <a:ext cx="4064000" cy="203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roup"/>
          <p:cNvGrpSpPr/>
          <p:nvPr/>
        </p:nvGrpSpPr>
        <p:grpSpPr>
          <a:xfrm>
            <a:off x="0" y="9144000"/>
            <a:ext cx="24384000" cy="4572000"/>
            <a:chOff x="0" y="0"/>
            <a:chExt cx="24384000" cy="4572000"/>
          </a:xfrm>
        </p:grpSpPr>
        <p:sp>
          <p:nvSpPr>
            <p:cNvPr id="133" name="Rectangle"/>
            <p:cNvSpPr/>
            <p:nvPr/>
          </p:nvSpPr>
          <p:spPr>
            <a:xfrm>
              <a:off x="0" y="0"/>
              <a:ext cx="24384000" cy="4572000"/>
            </a:xfrm>
            <a:prstGeom prst="rect">
              <a:avLst/>
            </a:prstGeom>
            <a:solidFill>
              <a:schemeClr val="accent6">
                <a:hueOff val="-193447"/>
                <a:satOff val="3713"/>
                <a:lumOff val="11329"/>
                <a:alpha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34" name="3"/>
            <p:cNvSpPr/>
            <p:nvPr/>
          </p:nvSpPr>
          <p:spPr>
            <a:xfrm>
              <a:off x="0" y="1143000"/>
              <a:ext cx="4064000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>
                <a:lnSpc>
                  <a:spcPct val="120000"/>
                </a:lnSpc>
                <a:spcBef>
                  <a:spcPts val="6400"/>
                </a:spcBef>
                <a:defRPr b="1" sz="7200">
                  <a:solidFill>
                    <a:schemeClr val="accent6">
                      <a:hueOff val="-193447"/>
                      <a:satOff val="3713"/>
                      <a:lumOff val="11329"/>
                    </a:scheme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3</a:t>
              </a:r>
            </a:p>
          </p:txBody>
        </p:sp>
        <p:sp>
          <p:nvSpPr>
            <p:cNvPr id="135" name="How did we do it?"/>
            <p:cNvSpPr/>
            <p:nvPr/>
          </p:nvSpPr>
          <p:spPr>
            <a:xfrm>
              <a:off x="4064000" y="1143000"/>
              <a:ext cx="12715875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>
                <a:lnSpc>
                  <a:spcPct val="120000"/>
                </a:lnSpc>
                <a:spcBef>
                  <a:spcPts val="6400"/>
                </a:spcBef>
                <a:defRPr sz="72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How did we do it?</a:t>
              </a:r>
            </a:p>
          </p:txBody>
        </p:sp>
        <p:pic>
          <p:nvPicPr>
            <p:cNvPr id="136" name="Circle" descr="Circ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6363579">
              <a:off x="1231900" y="1485900"/>
              <a:ext cx="1600200" cy="1600200"/>
            </a:xfrm>
            <a:prstGeom prst="rect">
              <a:avLst/>
            </a:prstGeom>
            <a:effectLst/>
          </p:spPr>
        </p:pic>
      </p:grpSp>
      <p:grpSp>
        <p:nvGrpSpPr>
          <p:cNvPr id="144" name="Group"/>
          <p:cNvGrpSpPr/>
          <p:nvPr/>
        </p:nvGrpSpPr>
        <p:grpSpPr>
          <a:xfrm>
            <a:off x="0" y="4572000"/>
            <a:ext cx="24384000" cy="4572000"/>
            <a:chOff x="0" y="0"/>
            <a:chExt cx="24384000" cy="4572000"/>
          </a:xfrm>
        </p:grpSpPr>
        <p:sp>
          <p:nvSpPr>
            <p:cNvPr id="139" name="Rectangle"/>
            <p:cNvSpPr/>
            <p:nvPr/>
          </p:nvSpPr>
          <p:spPr>
            <a:xfrm>
              <a:off x="0" y="0"/>
              <a:ext cx="24384000" cy="4572000"/>
            </a:xfrm>
            <a:prstGeom prst="rect">
              <a:avLst/>
            </a:prstGeom>
            <a:solidFill>
              <a:schemeClr val="accent6">
                <a:hueOff val="-193447"/>
                <a:satOff val="3713"/>
                <a:lumOff val="11329"/>
                <a:alpha val="3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40" name="2"/>
            <p:cNvSpPr/>
            <p:nvPr/>
          </p:nvSpPr>
          <p:spPr>
            <a:xfrm>
              <a:off x="0" y="1143000"/>
              <a:ext cx="4064000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>
                <a:lnSpc>
                  <a:spcPct val="120000"/>
                </a:lnSpc>
                <a:spcBef>
                  <a:spcPts val="6400"/>
                </a:spcBef>
                <a:defRPr b="1" sz="7200">
                  <a:solidFill>
                    <a:schemeClr val="accent6">
                      <a:hueOff val="-193447"/>
                      <a:satOff val="3713"/>
                      <a:lumOff val="11329"/>
                    </a:scheme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2</a:t>
              </a:r>
            </a:p>
          </p:txBody>
        </p:sp>
        <p:sp>
          <p:nvSpPr>
            <p:cNvPr id="141" name="Do you need them?"/>
            <p:cNvSpPr/>
            <p:nvPr/>
          </p:nvSpPr>
          <p:spPr>
            <a:xfrm>
              <a:off x="4064000" y="1143000"/>
              <a:ext cx="12715875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>
                <a:lnSpc>
                  <a:spcPct val="120000"/>
                </a:lnSpc>
                <a:spcBef>
                  <a:spcPts val="6400"/>
                </a:spcBef>
                <a:defRPr sz="72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Do you need them?</a:t>
              </a:r>
            </a:p>
          </p:txBody>
        </p:sp>
        <p:pic>
          <p:nvPicPr>
            <p:cNvPr id="142" name="Circle" descr="Circ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 rot="10488334">
              <a:off x="1231900" y="1485900"/>
              <a:ext cx="1600200" cy="1600200"/>
            </a:xfrm>
            <a:prstGeom prst="rect">
              <a:avLst/>
            </a:prstGeom>
            <a:effectLst/>
          </p:spPr>
        </p:pic>
      </p:grpSp>
      <p:grpSp>
        <p:nvGrpSpPr>
          <p:cNvPr id="150" name="Group"/>
          <p:cNvGrpSpPr/>
          <p:nvPr/>
        </p:nvGrpSpPr>
        <p:grpSpPr>
          <a:xfrm>
            <a:off x="0" y="0"/>
            <a:ext cx="24384000" cy="4572000"/>
            <a:chOff x="0" y="0"/>
            <a:chExt cx="24384000" cy="4572000"/>
          </a:xfrm>
        </p:grpSpPr>
        <p:sp>
          <p:nvSpPr>
            <p:cNvPr id="145" name="Rectangle"/>
            <p:cNvSpPr/>
            <p:nvPr/>
          </p:nvSpPr>
          <p:spPr>
            <a:xfrm>
              <a:off x="0" y="0"/>
              <a:ext cx="24384000" cy="4572000"/>
            </a:xfrm>
            <a:prstGeom prst="rect">
              <a:avLst/>
            </a:prstGeom>
            <a:solidFill>
              <a:schemeClr val="accent6">
                <a:hueOff val="-193447"/>
                <a:satOff val="3713"/>
                <a:lumOff val="11329"/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46" name="1"/>
            <p:cNvSpPr/>
            <p:nvPr/>
          </p:nvSpPr>
          <p:spPr>
            <a:xfrm>
              <a:off x="0" y="1143000"/>
              <a:ext cx="4064000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>
                <a:lnSpc>
                  <a:spcPct val="120000"/>
                </a:lnSpc>
                <a:spcBef>
                  <a:spcPts val="6400"/>
                </a:spcBef>
                <a:defRPr b="1" sz="7200">
                  <a:solidFill>
                    <a:schemeClr val="accent6">
                      <a:hueOff val="-193447"/>
                      <a:satOff val="3713"/>
                      <a:lumOff val="11329"/>
                    </a:scheme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47" name="What are Microservices?"/>
            <p:cNvSpPr/>
            <p:nvPr/>
          </p:nvSpPr>
          <p:spPr>
            <a:xfrm>
              <a:off x="4064000" y="1143000"/>
              <a:ext cx="12715875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>
                <a:lnSpc>
                  <a:spcPct val="120000"/>
                </a:lnSpc>
                <a:spcBef>
                  <a:spcPts val="6400"/>
                </a:spcBef>
                <a:defRPr sz="72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What are Microservices?</a:t>
              </a:r>
            </a:p>
          </p:txBody>
        </p:sp>
        <p:pic>
          <p:nvPicPr>
            <p:cNvPr id="148" name="Circle" descr="Circ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31900" y="1485900"/>
              <a:ext cx="1600200" cy="160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2"/>
      <p:bldP build="whole" bldLvl="1" animBg="1" rev="0" advAuto="0" spid="138" grpId="3"/>
      <p:bldP build="whole" bldLvl="1" animBg="1" rev="0" advAuto="0" spid="15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E2FFFF"/>
            </a:gs>
            <a:gs pos="100000">
              <a:srgbClr val="89C5E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195294" y="1767791"/>
            <a:ext cx="6248401" cy="4724401"/>
          </a:xfrm>
          <a:prstGeom prst="rect">
            <a:avLst/>
          </a:prstGeom>
        </p:spPr>
      </p:pic>
      <p:pic>
        <p:nvPicPr>
          <p:cNvPr id="253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12940304" y="1767791"/>
            <a:ext cx="6248401" cy="4724401"/>
          </a:xfrm>
          <a:prstGeom prst="rect">
            <a:avLst/>
          </a:prstGeom>
        </p:spPr>
      </p:pic>
      <p:pic>
        <p:nvPicPr>
          <p:cNvPr id="255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195294" y="7223808"/>
            <a:ext cx="6248401" cy="4724401"/>
          </a:xfrm>
          <a:prstGeom prst="rect">
            <a:avLst/>
          </a:prstGeom>
        </p:spPr>
      </p:pic>
      <p:pic>
        <p:nvPicPr>
          <p:cNvPr id="257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12940304" y="7223808"/>
            <a:ext cx="6248401" cy="4724401"/>
          </a:xfrm>
          <a:prstGeom prst="rect">
            <a:avLst/>
          </a:prstGeom>
        </p:spPr>
      </p:pic>
      <p:grpSp>
        <p:nvGrpSpPr>
          <p:cNvPr id="261" name="Group"/>
          <p:cNvGrpSpPr/>
          <p:nvPr/>
        </p:nvGrpSpPr>
        <p:grpSpPr>
          <a:xfrm>
            <a:off x="7214595" y="3113991"/>
            <a:ext cx="2209801" cy="2362201"/>
            <a:chOff x="0" y="0"/>
            <a:chExt cx="2209800" cy="2362199"/>
          </a:xfrm>
        </p:grpSpPr>
        <p:sp>
          <p:nvSpPr>
            <p:cNvPr id="259" name="http://"/>
            <p:cNvSpPr/>
            <p:nvPr/>
          </p:nvSpPr>
          <p:spPr>
            <a:xfrm>
              <a:off x="0" y="0"/>
              <a:ext cx="2209800" cy="1016000"/>
            </a:xfrm>
            <a:prstGeom prst="roundRect">
              <a:avLst>
                <a:gd name="adj" fmla="val 15000"/>
              </a:avLst>
            </a:prstGeom>
            <a:solidFill>
              <a:srgbClr val="1696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http://</a:t>
              </a:r>
            </a:p>
          </p:txBody>
        </p:sp>
        <p:sp>
          <p:nvSpPr>
            <p:cNvPr id="260" name="REST"/>
            <p:cNvSpPr txBox="1"/>
            <p:nvPr/>
          </p:nvSpPr>
          <p:spPr>
            <a:xfrm>
              <a:off x="330448" y="1625599"/>
              <a:ext cx="163849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REST</a:t>
              </a:r>
            </a:p>
          </p:txBody>
        </p:sp>
      </p:grpSp>
      <p:grpSp>
        <p:nvGrpSpPr>
          <p:cNvPr id="264" name="Group"/>
          <p:cNvGrpSpPr/>
          <p:nvPr/>
        </p:nvGrpSpPr>
        <p:grpSpPr>
          <a:xfrm>
            <a:off x="14509002" y="2938006"/>
            <a:ext cx="2960689" cy="2538186"/>
            <a:chOff x="0" y="0"/>
            <a:chExt cx="2960687" cy="2538184"/>
          </a:xfrm>
        </p:grpSpPr>
        <p:pic>
          <p:nvPicPr>
            <p:cNvPr id="262" name="nsq_blue.png" descr="nsq_blu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517" y="0"/>
              <a:ext cx="1367970" cy="13679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3" name="Messaging"/>
            <p:cNvSpPr txBox="1"/>
            <p:nvPr/>
          </p:nvSpPr>
          <p:spPr>
            <a:xfrm>
              <a:off x="0" y="1801584"/>
              <a:ext cx="296068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Messaging</a:t>
              </a:r>
            </a:p>
          </p:txBody>
        </p:sp>
      </p:grpSp>
      <p:grpSp>
        <p:nvGrpSpPr>
          <p:cNvPr id="267" name="Group"/>
          <p:cNvGrpSpPr/>
          <p:nvPr/>
        </p:nvGrpSpPr>
        <p:grpSpPr>
          <a:xfrm>
            <a:off x="5742287" y="8267292"/>
            <a:ext cx="4890692" cy="2664917"/>
            <a:chOff x="0" y="0"/>
            <a:chExt cx="4890690" cy="2664916"/>
          </a:xfrm>
        </p:grpSpPr>
        <p:pic>
          <p:nvPicPr>
            <p:cNvPr id="265" name="consul_logo_large.png" descr="consul_logo_lar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66490" y="0"/>
              <a:ext cx="1621435" cy="1621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Service Discovery"/>
            <p:cNvSpPr txBox="1"/>
            <p:nvPr/>
          </p:nvSpPr>
          <p:spPr>
            <a:xfrm>
              <a:off x="0" y="1928316"/>
              <a:ext cx="489069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Service Discovery</a:t>
              </a:r>
            </a:p>
          </p:txBody>
        </p:sp>
      </p:grpSp>
      <p:grpSp>
        <p:nvGrpSpPr>
          <p:cNvPr id="270" name="Group"/>
          <p:cNvGrpSpPr/>
          <p:nvPr/>
        </p:nvGrpSpPr>
        <p:grpSpPr>
          <a:xfrm>
            <a:off x="13713665" y="8472231"/>
            <a:ext cx="4418013" cy="2459978"/>
            <a:chOff x="0" y="0"/>
            <a:chExt cx="4418012" cy="2459976"/>
          </a:xfrm>
        </p:grpSpPr>
        <p:pic>
          <p:nvPicPr>
            <p:cNvPr id="268" name="docker.png" descr="docker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40123" y="0"/>
              <a:ext cx="1621434" cy="1211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9" name="Containerisation"/>
            <p:cNvSpPr txBox="1"/>
            <p:nvPr/>
          </p:nvSpPr>
          <p:spPr>
            <a:xfrm>
              <a:off x="0" y="1723376"/>
              <a:ext cx="4418013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Containerisation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1" grpId="1"/>
      <p:bldP build="whole" bldLvl="1" animBg="1" rev="0" advAuto="0" spid="270" grpId="4"/>
      <p:bldP build="whole" bldLvl="1" animBg="1" rev="0" advAuto="0" spid="264" grpId="2"/>
      <p:bldP build="whole" bldLvl="1" animBg="1" rev="0" advAuto="0" spid="251" grpId="5"/>
      <p:bldP build="whole" bldLvl="1" animBg="1" rev="0" advAuto="0" spid="267" grpId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APP"/>
          <p:cNvSpPr/>
          <p:nvPr/>
        </p:nvSpPr>
        <p:spPr>
          <a:xfrm>
            <a:off x="10880928" y="2199131"/>
            <a:ext cx="2794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APP</a:t>
            </a:r>
          </a:p>
        </p:txBody>
      </p:sp>
      <p:grpSp>
        <p:nvGrpSpPr>
          <p:cNvPr id="275" name="Group"/>
          <p:cNvGrpSpPr/>
          <p:nvPr/>
        </p:nvGrpSpPr>
        <p:grpSpPr>
          <a:xfrm>
            <a:off x="9974761" y="4538193"/>
            <a:ext cx="1329983" cy="1329983"/>
            <a:chOff x="0" y="0"/>
            <a:chExt cx="1329981" cy="1329981"/>
          </a:xfrm>
        </p:grpSpPr>
        <p:sp>
          <p:nvSpPr>
            <p:cNvPr id="273" name="Line"/>
            <p:cNvSpPr/>
            <p:nvPr/>
          </p:nvSpPr>
          <p:spPr>
            <a:xfrm flipH="1">
              <a:off x="0" y="0"/>
              <a:ext cx="1329982" cy="1329982"/>
            </a:xfrm>
            <a:prstGeom prst="line">
              <a:avLst/>
            </a:prstGeom>
            <a:noFill/>
            <a:ln w="50800" cap="flat">
              <a:solidFill>
                <a:schemeClr val="accent6">
                  <a:hueOff val="-193447"/>
                  <a:satOff val="3713"/>
                  <a:lumOff val="1132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5000">
                  <a:solidFill>
                    <a:srgbClr val="535353"/>
                  </a:solidFill>
                  <a:latin typeface="+mn-lt"/>
                  <a:ea typeface="+mn-ea"/>
                  <a:cs typeface="+mn-cs"/>
                  <a:sym typeface="Gill Sans Light"/>
                </a:defRPr>
              </a:pPr>
            </a:p>
          </p:txBody>
        </p:sp>
        <p:sp>
          <p:nvSpPr>
            <p:cNvPr id="274" name="HTTP"/>
            <p:cNvSpPr txBox="1"/>
            <p:nvPr/>
          </p:nvSpPr>
          <p:spPr>
            <a:xfrm rot="18900000">
              <a:off x="168510" y="275343"/>
              <a:ext cx="752414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</a:t>
              </a:r>
            </a:p>
          </p:txBody>
        </p:sp>
      </p:grpSp>
      <p:sp>
        <p:nvSpPr>
          <p:cNvPr id="276" name="SENSOR"/>
          <p:cNvSpPr/>
          <p:nvPr/>
        </p:nvSpPr>
        <p:spPr>
          <a:xfrm>
            <a:off x="8674778" y="6178957"/>
            <a:ext cx="2794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SENSOR</a:t>
            </a:r>
          </a:p>
        </p:txBody>
      </p:sp>
      <p:grpSp>
        <p:nvGrpSpPr>
          <p:cNvPr id="279" name="Group"/>
          <p:cNvGrpSpPr/>
          <p:nvPr/>
        </p:nvGrpSpPr>
        <p:grpSpPr>
          <a:xfrm>
            <a:off x="13079255" y="4538193"/>
            <a:ext cx="1329983" cy="1329983"/>
            <a:chOff x="0" y="0"/>
            <a:chExt cx="1329981" cy="1329981"/>
          </a:xfrm>
        </p:grpSpPr>
        <p:sp>
          <p:nvSpPr>
            <p:cNvPr id="277" name="Line"/>
            <p:cNvSpPr/>
            <p:nvPr/>
          </p:nvSpPr>
          <p:spPr>
            <a:xfrm>
              <a:off x="-1" y="-1"/>
              <a:ext cx="1329983" cy="1329983"/>
            </a:xfrm>
            <a:prstGeom prst="line">
              <a:avLst/>
            </a:prstGeom>
            <a:noFill/>
            <a:ln w="50800" cap="flat">
              <a:solidFill>
                <a:schemeClr val="accent6">
                  <a:hueOff val="-193447"/>
                  <a:satOff val="3713"/>
                  <a:lumOff val="1132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5000">
                  <a:solidFill>
                    <a:srgbClr val="535353"/>
                  </a:solidFill>
                  <a:latin typeface="+mn-lt"/>
                  <a:ea typeface="+mn-ea"/>
                  <a:cs typeface="+mn-cs"/>
                  <a:sym typeface="Gill Sans Light"/>
                </a:defRPr>
              </a:pPr>
            </a:p>
          </p:txBody>
        </p:sp>
        <p:sp>
          <p:nvSpPr>
            <p:cNvPr id="278" name="HTTP"/>
            <p:cNvSpPr txBox="1"/>
            <p:nvPr/>
          </p:nvSpPr>
          <p:spPr>
            <a:xfrm rot="2700000">
              <a:off x="482915" y="330023"/>
              <a:ext cx="752414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</a:t>
              </a:r>
            </a:p>
          </p:txBody>
        </p:sp>
      </p:grpSp>
      <p:sp>
        <p:nvSpPr>
          <p:cNvPr id="280" name="WORKER"/>
          <p:cNvSpPr/>
          <p:nvPr/>
        </p:nvSpPr>
        <p:spPr>
          <a:xfrm>
            <a:off x="13520669" y="6178957"/>
            <a:ext cx="2794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81" name="Line"/>
          <p:cNvSpPr/>
          <p:nvPr/>
        </p:nvSpPr>
        <p:spPr>
          <a:xfrm>
            <a:off x="3045780" y="8839876"/>
            <a:ext cx="18292438" cy="1"/>
          </a:xfrm>
          <a:prstGeom prst="line">
            <a:avLst/>
          </a:prstGeom>
          <a:ln w="76200" cap="rnd">
            <a:solidFill>
              <a:schemeClr val="accent6">
                <a:hueOff val="-133706"/>
                <a:satOff val="8281"/>
                <a:lumOff val="-27269"/>
                <a:alpha val="40524"/>
              </a:schemeClr>
            </a:solidFill>
            <a:custDash>
              <a:ds d="100000" sp="200000"/>
            </a:custDash>
          </a:ln>
        </p:spPr>
        <p:txBody>
          <a:bodyPr lIns="71437" tIns="71437" rIns="71437" bIns="71437" anchor="ctr"/>
          <a:lstStyle/>
          <a:p>
            <a:pPr algn="ctr">
              <a:defRPr sz="50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82" name="SENSOR"/>
          <p:cNvSpPr/>
          <p:nvPr/>
        </p:nvSpPr>
        <p:spPr>
          <a:xfrm>
            <a:off x="5537620" y="9484868"/>
            <a:ext cx="2794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SENSOR</a:t>
            </a:r>
          </a:p>
        </p:txBody>
      </p:sp>
      <p:grpSp>
        <p:nvGrpSpPr>
          <p:cNvPr id="285" name="Group"/>
          <p:cNvGrpSpPr/>
          <p:nvPr/>
        </p:nvGrpSpPr>
        <p:grpSpPr>
          <a:xfrm>
            <a:off x="8826042" y="10047683"/>
            <a:ext cx="1519121" cy="453186"/>
            <a:chOff x="0" y="-6350"/>
            <a:chExt cx="1519120" cy="453184"/>
          </a:xfrm>
        </p:grpSpPr>
        <p:sp>
          <p:nvSpPr>
            <p:cNvPr id="283" name="Line"/>
            <p:cNvSpPr/>
            <p:nvPr/>
          </p:nvSpPr>
          <p:spPr>
            <a:xfrm>
              <a:off x="0" y="446834"/>
              <a:ext cx="1519121" cy="1"/>
            </a:xfrm>
            <a:prstGeom prst="line">
              <a:avLst/>
            </a:prstGeom>
            <a:noFill/>
            <a:ln w="50800" cap="flat">
              <a:solidFill>
                <a:schemeClr val="accent6">
                  <a:hueOff val="-193447"/>
                  <a:satOff val="3713"/>
                  <a:lumOff val="1132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5000">
                  <a:solidFill>
                    <a:srgbClr val="535353"/>
                  </a:solidFill>
                  <a:latin typeface="+mn-lt"/>
                  <a:ea typeface="+mn-ea"/>
                  <a:cs typeface="+mn-cs"/>
                  <a:sym typeface="Gill Sans Light"/>
                </a:defRPr>
              </a:pPr>
            </a:p>
          </p:txBody>
        </p:sp>
        <p:sp>
          <p:nvSpPr>
            <p:cNvPr id="284" name="HTTP"/>
            <p:cNvSpPr txBox="1"/>
            <p:nvPr/>
          </p:nvSpPr>
          <p:spPr>
            <a:xfrm>
              <a:off x="365193" y="-6351"/>
              <a:ext cx="752414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</a:t>
              </a:r>
            </a:p>
          </p:txBody>
        </p:sp>
      </p:grpSp>
      <p:sp>
        <p:nvSpPr>
          <p:cNvPr id="286" name="WORKER"/>
          <p:cNvSpPr/>
          <p:nvPr/>
        </p:nvSpPr>
        <p:spPr>
          <a:xfrm>
            <a:off x="10887278" y="9484868"/>
            <a:ext cx="2794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WORKER</a:t>
            </a:r>
          </a:p>
        </p:txBody>
      </p:sp>
      <p:grpSp>
        <p:nvGrpSpPr>
          <p:cNvPr id="289" name="Group"/>
          <p:cNvGrpSpPr/>
          <p:nvPr/>
        </p:nvGrpSpPr>
        <p:grpSpPr>
          <a:xfrm>
            <a:off x="14181208" y="10047683"/>
            <a:ext cx="1519122" cy="453186"/>
            <a:chOff x="0" y="-6350"/>
            <a:chExt cx="1519120" cy="453184"/>
          </a:xfrm>
        </p:grpSpPr>
        <p:sp>
          <p:nvSpPr>
            <p:cNvPr id="287" name="Line"/>
            <p:cNvSpPr/>
            <p:nvPr/>
          </p:nvSpPr>
          <p:spPr>
            <a:xfrm>
              <a:off x="0" y="446834"/>
              <a:ext cx="1519121" cy="1"/>
            </a:xfrm>
            <a:prstGeom prst="line">
              <a:avLst/>
            </a:prstGeom>
            <a:noFill/>
            <a:ln w="50800" cap="flat">
              <a:solidFill>
                <a:schemeClr val="accent6">
                  <a:hueOff val="-193447"/>
                  <a:satOff val="3713"/>
                  <a:lumOff val="11329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5000">
                  <a:solidFill>
                    <a:srgbClr val="535353"/>
                  </a:solidFill>
                  <a:latin typeface="+mn-lt"/>
                  <a:ea typeface="+mn-ea"/>
                  <a:cs typeface="+mn-cs"/>
                  <a:sym typeface="Gill Sans Light"/>
                </a:defRPr>
              </a:pPr>
            </a:p>
          </p:txBody>
        </p:sp>
        <p:sp>
          <p:nvSpPr>
            <p:cNvPr id="288" name="HTTP"/>
            <p:cNvSpPr txBox="1"/>
            <p:nvPr/>
          </p:nvSpPr>
          <p:spPr>
            <a:xfrm>
              <a:off x="365194" y="-6351"/>
              <a:ext cx="752414" cy="4222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1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</a:t>
              </a:r>
            </a:p>
          </p:txBody>
        </p:sp>
      </p:grpSp>
      <p:sp>
        <p:nvSpPr>
          <p:cNvPr id="290" name="APP"/>
          <p:cNvSpPr/>
          <p:nvPr/>
        </p:nvSpPr>
        <p:spPr>
          <a:xfrm>
            <a:off x="16224237" y="9484868"/>
            <a:ext cx="2794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91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"/>
                            </p:stCondLst>
                            <p:childTnLst>
                              <p:par>
                                <p:cTn id="27" presetClass="entr" nodeType="after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Class="entr" nodeType="after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"/>
                            </p:stCondLst>
                            <p:childTnLst>
                              <p:par>
                                <p:cTn id="49" presetClass="entr" nodeType="after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"/>
                            </p:stCondLst>
                            <p:childTnLst>
                              <p:par>
                                <p:cTn id="60" presetClass="entr" nodeType="afterEffect" presetSubtype="16" presetID="23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11"/>
      <p:bldP build="whole" bldLvl="1" animBg="1" rev="0" advAuto="0" spid="275" grpId="2"/>
      <p:bldP build="whole" bldLvl="1" animBg="1" rev="0" advAuto="0" spid="281" grpId="6"/>
      <p:bldP build="whole" bldLvl="1" animBg="1" rev="0" advAuto="0" spid="279" grpId="4"/>
      <p:bldP build="whole" bldLvl="1" animBg="1" rev="0" advAuto="0" spid="286" grpId="9"/>
      <p:bldP build="whole" bldLvl="1" animBg="1" rev="0" advAuto="0" spid="289" grpId="10"/>
      <p:bldP build="whole" bldLvl="1" animBg="1" rev="0" advAuto="0" spid="272" grpId="1"/>
      <p:bldP build="whole" bldLvl="1" animBg="1" rev="0" advAuto="0" spid="280" grpId="5"/>
      <p:bldP build="whole" bldLvl="1" animBg="1" rev="0" advAuto="0" spid="282" grpId="7"/>
      <p:bldP build="whole" bldLvl="1" animBg="1" rev="0" advAuto="0" spid="276" grpId="3"/>
      <p:bldP build="whole" bldLvl="1" animBg="1" rev="0" advAuto="0" spid="285" grpId="8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E2FFFF"/>
            </a:gs>
            <a:gs pos="100000">
              <a:srgbClr val="89C5E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195294" y="1767791"/>
            <a:ext cx="6248401" cy="4724401"/>
          </a:xfrm>
          <a:prstGeom prst="rect">
            <a:avLst/>
          </a:prstGeom>
        </p:spPr>
      </p:pic>
      <p:pic>
        <p:nvPicPr>
          <p:cNvPr id="295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12940304" y="1767791"/>
            <a:ext cx="6248401" cy="4724401"/>
          </a:xfrm>
          <a:prstGeom prst="rect">
            <a:avLst/>
          </a:prstGeom>
        </p:spPr>
      </p:pic>
      <p:pic>
        <p:nvPicPr>
          <p:cNvPr id="297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195294" y="7223808"/>
            <a:ext cx="6248401" cy="4724401"/>
          </a:xfrm>
          <a:prstGeom prst="rect">
            <a:avLst/>
          </a:prstGeom>
        </p:spPr>
      </p:pic>
      <p:pic>
        <p:nvPicPr>
          <p:cNvPr id="299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12940304" y="7223808"/>
            <a:ext cx="6248401" cy="4724401"/>
          </a:xfrm>
          <a:prstGeom prst="rect">
            <a:avLst/>
          </a:prstGeom>
        </p:spPr>
      </p:pic>
      <p:grpSp>
        <p:nvGrpSpPr>
          <p:cNvPr id="303" name="Group"/>
          <p:cNvGrpSpPr/>
          <p:nvPr/>
        </p:nvGrpSpPr>
        <p:grpSpPr>
          <a:xfrm>
            <a:off x="7214595" y="3113991"/>
            <a:ext cx="2209801" cy="2362201"/>
            <a:chOff x="0" y="0"/>
            <a:chExt cx="2209800" cy="2362199"/>
          </a:xfrm>
        </p:grpSpPr>
        <p:sp>
          <p:nvSpPr>
            <p:cNvPr id="301" name="http://"/>
            <p:cNvSpPr/>
            <p:nvPr/>
          </p:nvSpPr>
          <p:spPr>
            <a:xfrm>
              <a:off x="0" y="0"/>
              <a:ext cx="2209800" cy="1016000"/>
            </a:xfrm>
            <a:prstGeom prst="roundRect">
              <a:avLst>
                <a:gd name="adj" fmla="val 15000"/>
              </a:avLst>
            </a:prstGeom>
            <a:solidFill>
              <a:srgbClr val="1696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http://</a:t>
              </a:r>
            </a:p>
          </p:txBody>
        </p:sp>
        <p:sp>
          <p:nvSpPr>
            <p:cNvPr id="302" name="REST"/>
            <p:cNvSpPr txBox="1"/>
            <p:nvPr/>
          </p:nvSpPr>
          <p:spPr>
            <a:xfrm>
              <a:off x="330448" y="1625599"/>
              <a:ext cx="163849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REST</a:t>
              </a:r>
            </a:p>
          </p:txBody>
        </p:sp>
      </p:grpSp>
      <p:grpSp>
        <p:nvGrpSpPr>
          <p:cNvPr id="306" name="Group"/>
          <p:cNvGrpSpPr/>
          <p:nvPr/>
        </p:nvGrpSpPr>
        <p:grpSpPr>
          <a:xfrm>
            <a:off x="14509002" y="2938006"/>
            <a:ext cx="2960689" cy="2538186"/>
            <a:chOff x="0" y="0"/>
            <a:chExt cx="2960687" cy="2538184"/>
          </a:xfrm>
        </p:grpSpPr>
        <p:pic>
          <p:nvPicPr>
            <p:cNvPr id="304" name="nsq_blue.png" descr="nsq_blu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517" y="0"/>
              <a:ext cx="1367970" cy="13679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Messaging"/>
            <p:cNvSpPr txBox="1"/>
            <p:nvPr/>
          </p:nvSpPr>
          <p:spPr>
            <a:xfrm>
              <a:off x="0" y="1801584"/>
              <a:ext cx="296068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Messaging</a:t>
              </a:r>
            </a:p>
          </p:txBody>
        </p:sp>
      </p:grpSp>
      <p:grpSp>
        <p:nvGrpSpPr>
          <p:cNvPr id="309" name="Group"/>
          <p:cNvGrpSpPr/>
          <p:nvPr/>
        </p:nvGrpSpPr>
        <p:grpSpPr>
          <a:xfrm>
            <a:off x="5742287" y="8267292"/>
            <a:ext cx="4890692" cy="2664917"/>
            <a:chOff x="0" y="0"/>
            <a:chExt cx="4890690" cy="2664916"/>
          </a:xfrm>
        </p:grpSpPr>
        <p:pic>
          <p:nvPicPr>
            <p:cNvPr id="307" name="consul_logo_large.png" descr="consul_logo_large.png"/>
            <p:cNvPicPr>
              <a:picLocks noChangeAspect="1"/>
            </p:cNvPicPr>
            <p:nvPr/>
          </p:nvPicPr>
          <p:blipFill>
            <a:blip r:embed="rId4">
              <a:alphaModFix amt="30000"/>
              <a:extLst/>
            </a:blip>
            <a:stretch>
              <a:fillRect/>
            </a:stretch>
          </p:blipFill>
          <p:spPr>
            <a:xfrm>
              <a:off x="1766490" y="0"/>
              <a:ext cx="1621435" cy="1621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Service Discovery"/>
            <p:cNvSpPr txBox="1"/>
            <p:nvPr/>
          </p:nvSpPr>
          <p:spPr>
            <a:xfrm>
              <a:off x="0" y="1928316"/>
              <a:ext cx="489069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Service Discovery</a:t>
              </a:r>
            </a:p>
          </p:txBody>
        </p:sp>
      </p:grpSp>
      <p:grpSp>
        <p:nvGrpSpPr>
          <p:cNvPr id="312" name="Group"/>
          <p:cNvGrpSpPr/>
          <p:nvPr/>
        </p:nvGrpSpPr>
        <p:grpSpPr>
          <a:xfrm>
            <a:off x="13713665" y="8472231"/>
            <a:ext cx="4418013" cy="2459978"/>
            <a:chOff x="0" y="0"/>
            <a:chExt cx="4418012" cy="2459976"/>
          </a:xfrm>
        </p:grpSpPr>
        <p:pic>
          <p:nvPicPr>
            <p:cNvPr id="310" name="docker.png" descr="docker.png"/>
            <p:cNvPicPr>
              <a:picLocks noChangeAspect="1"/>
            </p:cNvPicPr>
            <p:nvPr/>
          </p:nvPicPr>
          <p:blipFill>
            <a:blip r:embed="rId5">
              <a:alphaModFix amt="30000"/>
              <a:extLst/>
            </a:blip>
            <a:stretch>
              <a:fillRect/>
            </a:stretch>
          </p:blipFill>
          <p:spPr>
            <a:xfrm>
              <a:off x="1540123" y="0"/>
              <a:ext cx="1621434" cy="1211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1" name="Containerisation"/>
            <p:cNvSpPr txBox="1"/>
            <p:nvPr/>
          </p:nvSpPr>
          <p:spPr>
            <a:xfrm>
              <a:off x="0" y="1723376"/>
              <a:ext cx="4418013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Containerisation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16667 0.002469" origin="layout" pathEditMode="relative">
                                      <p:cBhvr>
                                        <p:cTn id="6" dur="1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APP"/>
          <p:cNvSpPr/>
          <p:nvPr/>
        </p:nvSpPr>
        <p:spPr>
          <a:xfrm>
            <a:off x="14607875" y="5065044"/>
            <a:ext cx="2794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315" name="SENSOR"/>
          <p:cNvSpPr/>
          <p:nvPr/>
        </p:nvSpPr>
        <p:spPr>
          <a:xfrm>
            <a:off x="6982124" y="5065044"/>
            <a:ext cx="2794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316" name="WORKER"/>
          <p:cNvSpPr/>
          <p:nvPr/>
        </p:nvSpPr>
        <p:spPr>
          <a:xfrm>
            <a:off x="10798625" y="5065044"/>
            <a:ext cx="2794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317" name="NSQ"/>
          <p:cNvSpPr/>
          <p:nvPr/>
        </p:nvSpPr>
        <p:spPr>
          <a:xfrm>
            <a:off x="6223000" y="8876910"/>
            <a:ext cx="11938000" cy="127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6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NSQ</a:t>
            </a:r>
          </a:p>
        </p:txBody>
      </p:sp>
      <p:sp>
        <p:nvSpPr>
          <p:cNvPr id="318" name="Messaging"/>
          <p:cNvSpPr/>
          <p:nvPr/>
        </p:nvSpPr>
        <p:spPr>
          <a:xfrm>
            <a:off x="3548062" y="992187"/>
            <a:ext cx="17287876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Messaging</a:t>
            </a:r>
          </a:p>
        </p:txBody>
      </p:sp>
      <p:grpSp>
        <p:nvGrpSpPr>
          <p:cNvPr id="322" name="Group"/>
          <p:cNvGrpSpPr/>
          <p:nvPr/>
        </p:nvGrpSpPr>
        <p:grpSpPr>
          <a:xfrm>
            <a:off x="8111462" y="7765393"/>
            <a:ext cx="8161077" cy="951170"/>
            <a:chOff x="0" y="0"/>
            <a:chExt cx="8161075" cy="951168"/>
          </a:xfrm>
        </p:grpSpPr>
        <p:sp>
          <p:nvSpPr>
            <p:cNvPr id="319" name="Double Arrow"/>
            <p:cNvSpPr/>
            <p:nvPr/>
          </p:nvSpPr>
          <p:spPr>
            <a:xfrm rot="16200000">
              <a:off x="7417828" y="207921"/>
              <a:ext cx="951170" cy="535327"/>
            </a:xfrm>
            <a:prstGeom prst="leftRightArrow">
              <a:avLst>
                <a:gd name="adj1" fmla="val 45371"/>
                <a:gd name="adj2" fmla="val 56526"/>
              </a:avLst>
            </a:prstGeom>
            <a:solidFill>
              <a:srgbClr val="169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20" name="Double Arrow"/>
            <p:cNvSpPr/>
            <p:nvPr/>
          </p:nvSpPr>
          <p:spPr>
            <a:xfrm rot="16200000">
              <a:off x="3604953" y="207921"/>
              <a:ext cx="951169" cy="535327"/>
            </a:xfrm>
            <a:prstGeom prst="leftRightArrow">
              <a:avLst>
                <a:gd name="adj1" fmla="val 45371"/>
                <a:gd name="adj2" fmla="val 56526"/>
              </a:avLst>
            </a:prstGeom>
            <a:solidFill>
              <a:srgbClr val="169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321" name="Double Arrow"/>
            <p:cNvSpPr/>
            <p:nvPr/>
          </p:nvSpPr>
          <p:spPr>
            <a:xfrm rot="16200000">
              <a:off x="-207922" y="207921"/>
              <a:ext cx="951170" cy="535327"/>
            </a:xfrm>
            <a:prstGeom prst="leftRightArrow">
              <a:avLst>
                <a:gd name="adj1" fmla="val 45371"/>
                <a:gd name="adj2" fmla="val 56526"/>
              </a:avLst>
            </a:prstGeom>
            <a:solidFill>
              <a:srgbClr val="1696D6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</p:grpSp>
      <p:sp>
        <p:nvSpPr>
          <p:cNvPr id="323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afterEffect" presetSubtype="0" presetID="35" grpId="1" repeatCount="6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4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outing"/>
          <p:cNvSpPr/>
          <p:nvPr/>
        </p:nvSpPr>
        <p:spPr>
          <a:xfrm>
            <a:off x="3548062" y="1144587"/>
            <a:ext cx="17287876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Routing</a:t>
            </a:r>
          </a:p>
        </p:txBody>
      </p:sp>
      <p:sp>
        <p:nvSpPr>
          <p:cNvPr id="326" name="pub/sub…"/>
          <p:cNvSpPr/>
          <p:nvPr/>
        </p:nvSpPr>
        <p:spPr>
          <a:xfrm>
            <a:off x="2286000" y="3617118"/>
            <a:ext cx="17287875" cy="813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pub/sub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load balancing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… and anti-patterns!</a:t>
            </a:r>
          </a:p>
        </p:txBody>
      </p:sp>
      <p:sp>
        <p:nvSpPr>
          <p:cNvPr id="327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2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Edge cases"/>
          <p:cNvSpPr/>
          <p:nvPr/>
        </p:nvSpPr>
        <p:spPr>
          <a:xfrm>
            <a:off x="3548062" y="1169987"/>
            <a:ext cx="17287876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 Edge cases</a:t>
            </a:r>
          </a:p>
        </p:txBody>
      </p:sp>
      <p:sp>
        <p:nvSpPr>
          <p:cNvPr id="330" name="stale messages…"/>
          <p:cNvSpPr/>
          <p:nvPr/>
        </p:nvSpPr>
        <p:spPr>
          <a:xfrm>
            <a:off x="2235200" y="3629818"/>
            <a:ext cx="17287875" cy="813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stale messages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missed messages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order of receiving</a:t>
            </a:r>
          </a:p>
        </p:txBody>
      </p:sp>
      <p:sp>
        <p:nvSpPr>
          <p:cNvPr id="331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0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exels-photo-585419.jpeg" descr="pexels-photo-585419.jpeg"/>
          <p:cNvPicPr>
            <a:picLocks noChangeAspect="1"/>
          </p:cNvPicPr>
          <p:nvPr/>
        </p:nvPicPr>
        <p:blipFill>
          <a:blip r:embed="rId2">
            <a:extLst/>
          </a:blip>
          <a:srcRect l="0" t="1875" r="0" b="0"/>
          <a:stretch>
            <a:fillRect/>
          </a:stretch>
        </p:blipFill>
        <p:spPr>
          <a:xfrm>
            <a:off x="0" y="-1270000"/>
            <a:ext cx="24384001" cy="159512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again, really?"/>
          <p:cNvSpPr txBox="1"/>
          <p:nvPr/>
        </p:nvSpPr>
        <p:spPr>
          <a:xfrm>
            <a:off x="1648618" y="5333999"/>
            <a:ext cx="21086764" cy="3048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2540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ctr">
              <a:defRPr b="1" cap="all" sz="20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again, really?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creen Shot 2017-09-02 at 13.51.47.png" descr="Screen Shot 2017-09-02 at 13.5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0"/>
            <a:ext cx="24384001" cy="14436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E2FFFF"/>
            </a:gs>
            <a:gs pos="100000">
              <a:srgbClr val="89C5E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195294" y="1767791"/>
            <a:ext cx="6248401" cy="4724401"/>
          </a:xfrm>
          <a:prstGeom prst="rect">
            <a:avLst/>
          </a:prstGeom>
        </p:spPr>
      </p:pic>
      <p:pic>
        <p:nvPicPr>
          <p:cNvPr id="340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12940304" y="1767791"/>
            <a:ext cx="6248401" cy="4724401"/>
          </a:xfrm>
          <a:prstGeom prst="rect">
            <a:avLst/>
          </a:prstGeom>
        </p:spPr>
      </p:pic>
      <p:pic>
        <p:nvPicPr>
          <p:cNvPr id="342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195294" y="7223808"/>
            <a:ext cx="6248401" cy="4724401"/>
          </a:xfrm>
          <a:prstGeom prst="rect">
            <a:avLst/>
          </a:prstGeom>
        </p:spPr>
      </p:pic>
      <p:pic>
        <p:nvPicPr>
          <p:cNvPr id="344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12940304" y="7223808"/>
            <a:ext cx="6248401" cy="4724401"/>
          </a:xfrm>
          <a:prstGeom prst="rect">
            <a:avLst/>
          </a:prstGeom>
        </p:spPr>
      </p:pic>
      <p:grpSp>
        <p:nvGrpSpPr>
          <p:cNvPr id="348" name="Group"/>
          <p:cNvGrpSpPr/>
          <p:nvPr/>
        </p:nvGrpSpPr>
        <p:grpSpPr>
          <a:xfrm>
            <a:off x="7214595" y="3113991"/>
            <a:ext cx="2209801" cy="2362201"/>
            <a:chOff x="0" y="0"/>
            <a:chExt cx="2209800" cy="2362199"/>
          </a:xfrm>
        </p:grpSpPr>
        <p:sp>
          <p:nvSpPr>
            <p:cNvPr id="346" name="http://"/>
            <p:cNvSpPr/>
            <p:nvPr/>
          </p:nvSpPr>
          <p:spPr>
            <a:xfrm>
              <a:off x="0" y="0"/>
              <a:ext cx="2209800" cy="1016000"/>
            </a:xfrm>
            <a:prstGeom prst="roundRect">
              <a:avLst>
                <a:gd name="adj" fmla="val 15000"/>
              </a:avLst>
            </a:prstGeom>
            <a:solidFill>
              <a:srgbClr val="1696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http://</a:t>
              </a:r>
            </a:p>
          </p:txBody>
        </p:sp>
        <p:sp>
          <p:nvSpPr>
            <p:cNvPr id="347" name="REST"/>
            <p:cNvSpPr txBox="1"/>
            <p:nvPr/>
          </p:nvSpPr>
          <p:spPr>
            <a:xfrm>
              <a:off x="330448" y="1625599"/>
              <a:ext cx="163849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REST</a:t>
              </a:r>
            </a:p>
          </p:txBody>
        </p:sp>
      </p:grpSp>
      <p:grpSp>
        <p:nvGrpSpPr>
          <p:cNvPr id="351" name="Group"/>
          <p:cNvGrpSpPr/>
          <p:nvPr/>
        </p:nvGrpSpPr>
        <p:grpSpPr>
          <a:xfrm>
            <a:off x="14509002" y="2938006"/>
            <a:ext cx="2960689" cy="2538186"/>
            <a:chOff x="0" y="0"/>
            <a:chExt cx="2960687" cy="2538184"/>
          </a:xfrm>
        </p:grpSpPr>
        <p:pic>
          <p:nvPicPr>
            <p:cNvPr id="349" name="nsq_blue.png" descr="nsq_blu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517" y="0"/>
              <a:ext cx="1367970" cy="13679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Messaging"/>
            <p:cNvSpPr txBox="1"/>
            <p:nvPr/>
          </p:nvSpPr>
          <p:spPr>
            <a:xfrm>
              <a:off x="0" y="1801584"/>
              <a:ext cx="296068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Messaging</a:t>
              </a:r>
            </a:p>
          </p:txBody>
        </p:sp>
      </p:grpSp>
      <p:grpSp>
        <p:nvGrpSpPr>
          <p:cNvPr id="354" name="Group"/>
          <p:cNvGrpSpPr/>
          <p:nvPr/>
        </p:nvGrpSpPr>
        <p:grpSpPr>
          <a:xfrm>
            <a:off x="5742287" y="8267292"/>
            <a:ext cx="4890692" cy="2664917"/>
            <a:chOff x="0" y="0"/>
            <a:chExt cx="4890690" cy="2664916"/>
          </a:xfrm>
        </p:grpSpPr>
        <p:pic>
          <p:nvPicPr>
            <p:cNvPr id="352" name="consul_logo_large.png" descr="consul_logo_lar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66490" y="0"/>
              <a:ext cx="1621435" cy="1621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3" name="Service Discovery"/>
            <p:cNvSpPr txBox="1"/>
            <p:nvPr/>
          </p:nvSpPr>
          <p:spPr>
            <a:xfrm>
              <a:off x="0" y="1928316"/>
              <a:ext cx="489069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Service Discovery</a:t>
              </a:r>
            </a:p>
          </p:txBody>
        </p:sp>
      </p:grpSp>
      <p:grpSp>
        <p:nvGrpSpPr>
          <p:cNvPr id="357" name="Group"/>
          <p:cNvGrpSpPr/>
          <p:nvPr/>
        </p:nvGrpSpPr>
        <p:grpSpPr>
          <a:xfrm>
            <a:off x="13713665" y="8472231"/>
            <a:ext cx="4418013" cy="2459978"/>
            <a:chOff x="0" y="0"/>
            <a:chExt cx="4418012" cy="2459976"/>
          </a:xfrm>
        </p:grpSpPr>
        <p:pic>
          <p:nvPicPr>
            <p:cNvPr id="355" name="docker.png" descr="docker.png"/>
            <p:cNvPicPr>
              <a:picLocks noChangeAspect="1"/>
            </p:cNvPicPr>
            <p:nvPr/>
          </p:nvPicPr>
          <p:blipFill>
            <a:blip r:embed="rId5">
              <a:alphaModFix amt="30000"/>
              <a:extLst/>
            </a:blip>
            <a:stretch>
              <a:fillRect/>
            </a:stretch>
          </p:blipFill>
          <p:spPr>
            <a:xfrm>
              <a:off x="1540123" y="0"/>
              <a:ext cx="1621434" cy="1211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Containerisation"/>
            <p:cNvSpPr txBox="1"/>
            <p:nvPr/>
          </p:nvSpPr>
          <p:spPr>
            <a:xfrm>
              <a:off x="0" y="1723376"/>
              <a:ext cx="4418013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Containerisation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-0.317361 0.396296" origin="layout" pathEditMode="relative">
                                      <p:cBhvr>
                                        <p:cTn id="6" dur="10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ervice discovery"/>
          <p:cNvSpPr/>
          <p:nvPr/>
        </p:nvSpPr>
        <p:spPr>
          <a:xfrm>
            <a:off x="3548062" y="915987"/>
            <a:ext cx="17287876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360" name="name…"/>
          <p:cNvSpPr/>
          <p:nvPr/>
        </p:nvSpPr>
        <p:spPr>
          <a:xfrm>
            <a:off x="2336800" y="3502818"/>
            <a:ext cx="17287875" cy="8130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name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location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health check</a:t>
            </a:r>
          </a:p>
        </p:txBody>
      </p:sp>
      <p:sp>
        <p:nvSpPr>
          <p:cNvPr id="361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07776" y="3531231"/>
            <a:ext cx="4968448" cy="1446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0193" y="8301037"/>
            <a:ext cx="10063614" cy="1575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Finding service"/>
          <p:cNvSpPr/>
          <p:nvPr/>
        </p:nvSpPr>
        <p:spPr>
          <a:xfrm>
            <a:off x="3548062" y="992187"/>
            <a:ext cx="17287876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Finding service</a:t>
            </a:r>
          </a:p>
        </p:txBody>
      </p:sp>
      <p:sp>
        <p:nvSpPr>
          <p:cNvPr id="364" name="setup Consul as DNS…"/>
          <p:cNvSpPr/>
          <p:nvPr/>
        </p:nvSpPr>
        <p:spPr>
          <a:xfrm>
            <a:off x="2032000" y="3286918"/>
            <a:ext cx="17287875" cy="8638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setup Consul as DNS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poll Consul with HTTP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events from Consul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render config file</a:t>
            </a:r>
          </a:p>
        </p:txBody>
      </p:sp>
      <p:sp>
        <p:nvSpPr>
          <p:cNvPr id="365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64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Screen Shot 2017-09-02 at 14.09.29.png" descr="Screen Shot 2017-09-02 at 14.09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4121" y="0"/>
            <a:ext cx="19035757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" name="Screen Shot 2017-09-02 at 14.00.16.png"/>
          <p:cNvGrpSpPr/>
          <p:nvPr/>
        </p:nvGrpSpPr>
        <p:grpSpPr>
          <a:xfrm>
            <a:off x="6519632" y="486871"/>
            <a:ext cx="11344907" cy="12932952"/>
            <a:chOff x="0" y="0"/>
            <a:chExt cx="11344905" cy="12932950"/>
          </a:xfrm>
        </p:grpSpPr>
        <p:pic>
          <p:nvPicPr>
            <p:cNvPr id="370" name="Screen Shot 2017-09-02 at 14.00.16.png" descr="Screen Shot 2017-09-02 at 14.00.1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76200"/>
              <a:ext cx="11090906" cy="125900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9" name="Screen Shot 2017-09-02 at 14.00.16.png" descr="Screen Shot 2017-09-02 at 14.00.16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1344907" cy="12932952"/>
            </a:xfrm>
            <a:prstGeom prst="rect">
              <a:avLst/>
            </a:prstGeom>
            <a:effectLst/>
          </p:spPr>
        </p:pic>
      </p:grpSp>
      <p:sp>
        <p:nvSpPr>
          <p:cNvPr id="372" name="Rectangle"/>
          <p:cNvSpPr/>
          <p:nvPr/>
        </p:nvSpPr>
        <p:spPr>
          <a:xfrm>
            <a:off x="6688666" y="4284133"/>
            <a:ext cx="11006668" cy="8839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Screen Shot 2017-09-02 at 14.00.16.png"/>
          <p:cNvGrpSpPr/>
          <p:nvPr/>
        </p:nvGrpSpPr>
        <p:grpSpPr>
          <a:xfrm>
            <a:off x="6519632" y="486871"/>
            <a:ext cx="11344907" cy="12932952"/>
            <a:chOff x="0" y="0"/>
            <a:chExt cx="11344905" cy="12932950"/>
          </a:xfrm>
        </p:grpSpPr>
        <p:pic>
          <p:nvPicPr>
            <p:cNvPr id="375" name="Screen Shot 2017-09-02 at 14.00.16.png" descr="Screen Shot 2017-09-02 at 14.00.1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76200"/>
              <a:ext cx="11090906" cy="125900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4" name="Screen Shot 2017-09-02 at 14.00.16.png" descr="Screen Shot 2017-09-02 at 14.00.16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1344907" cy="12932952"/>
            </a:xfrm>
            <a:prstGeom prst="rect">
              <a:avLst/>
            </a:prstGeom>
            <a:effectLst/>
          </p:spPr>
        </p:pic>
      </p:grpSp>
      <p:sp>
        <p:nvSpPr>
          <p:cNvPr id="377" name="Rectangle"/>
          <p:cNvSpPr/>
          <p:nvPr/>
        </p:nvSpPr>
        <p:spPr>
          <a:xfrm>
            <a:off x="6688666" y="5029200"/>
            <a:ext cx="11006668" cy="80941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Screen Shot 2017-09-02 at 14.00.16.png"/>
          <p:cNvGrpSpPr/>
          <p:nvPr/>
        </p:nvGrpSpPr>
        <p:grpSpPr>
          <a:xfrm>
            <a:off x="6519632" y="486871"/>
            <a:ext cx="11344907" cy="12932952"/>
            <a:chOff x="0" y="0"/>
            <a:chExt cx="11344905" cy="12932950"/>
          </a:xfrm>
        </p:grpSpPr>
        <p:pic>
          <p:nvPicPr>
            <p:cNvPr id="380" name="Screen Shot 2017-09-02 at 14.00.16.png" descr="Screen Shot 2017-09-02 at 14.00.1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76200"/>
              <a:ext cx="11090906" cy="125900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9" name="Screen Shot 2017-09-02 at 14.00.16.png" descr="Screen Shot 2017-09-02 at 14.00.16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1344907" cy="12932952"/>
            </a:xfrm>
            <a:prstGeom prst="rect">
              <a:avLst/>
            </a:prstGeom>
            <a:effectLst/>
          </p:spPr>
        </p:pic>
      </p:grpSp>
      <p:sp>
        <p:nvSpPr>
          <p:cNvPr id="382" name="Rectangle"/>
          <p:cNvSpPr/>
          <p:nvPr/>
        </p:nvSpPr>
        <p:spPr>
          <a:xfrm>
            <a:off x="6688666" y="7044266"/>
            <a:ext cx="11006668" cy="60790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Screen Shot 2017-09-02 at 14.00.16.png"/>
          <p:cNvGrpSpPr/>
          <p:nvPr/>
        </p:nvGrpSpPr>
        <p:grpSpPr>
          <a:xfrm>
            <a:off x="6519632" y="486871"/>
            <a:ext cx="11344907" cy="12932952"/>
            <a:chOff x="0" y="0"/>
            <a:chExt cx="11344905" cy="12932950"/>
          </a:xfrm>
        </p:grpSpPr>
        <p:pic>
          <p:nvPicPr>
            <p:cNvPr id="385" name="Screen Shot 2017-09-02 at 14.00.16.png" descr="Screen Shot 2017-09-02 at 14.00.1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76200"/>
              <a:ext cx="11090906" cy="125900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4" name="Screen Shot 2017-09-02 at 14.00.16.png" descr="Screen Shot 2017-09-02 at 14.00.16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1344907" cy="12932952"/>
            </a:xfrm>
            <a:prstGeom prst="rect">
              <a:avLst/>
            </a:prstGeom>
            <a:effectLst/>
          </p:spPr>
        </p:pic>
      </p:grpSp>
      <p:sp>
        <p:nvSpPr>
          <p:cNvPr id="387" name="Rectangle"/>
          <p:cNvSpPr/>
          <p:nvPr/>
        </p:nvSpPr>
        <p:spPr>
          <a:xfrm>
            <a:off x="6688666" y="9855200"/>
            <a:ext cx="11006668" cy="32681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" name="Screen Shot 2017-09-02 at 14.00.16.png"/>
          <p:cNvGrpSpPr/>
          <p:nvPr/>
        </p:nvGrpSpPr>
        <p:grpSpPr>
          <a:xfrm>
            <a:off x="6519632" y="486871"/>
            <a:ext cx="11344907" cy="12932952"/>
            <a:chOff x="0" y="0"/>
            <a:chExt cx="11344905" cy="12932950"/>
          </a:xfrm>
        </p:grpSpPr>
        <p:pic>
          <p:nvPicPr>
            <p:cNvPr id="390" name="Screen Shot 2017-09-02 at 14.00.16.png" descr="Screen Shot 2017-09-02 at 14.00.1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76200"/>
              <a:ext cx="11090906" cy="125900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89" name="Screen Shot 2017-09-02 at 14.00.16.png" descr="Screen Shot 2017-09-02 at 14.00.16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1344907" cy="12932952"/>
            </a:xfrm>
            <a:prstGeom prst="rect">
              <a:avLst/>
            </a:prstGeom>
            <a:effectLst/>
          </p:spPr>
        </p:pic>
      </p:grpSp>
      <p:sp>
        <p:nvSpPr>
          <p:cNvPr id="392" name="Rectangle"/>
          <p:cNvSpPr/>
          <p:nvPr/>
        </p:nvSpPr>
        <p:spPr>
          <a:xfrm>
            <a:off x="6688666" y="11548533"/>
            <a:ext cx="11006668" cy="15748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Screen Shot 2017-09-02 at 14.00.16.png"/>
          <p:cNvGrpSpPr/>
          <p:nvPr/>
        </p:nvGrpSpPr>
        <p:grpSpPr>
          <a:xfrm>
            <a:off x="6519632" y="486871"/>
            <a:ext cx="11344907" cy="12932952"/>
            <a:chOff x="0" y="0"/>
            <a:chExt cx="11344905" cy="12932950"/>
          </a:xfrm>
        </p:grpSpPr>
        <p:pic>
          <p:nvPicPr>
            <p:cNvPr id="395" name="Screen Shot 2017-09-02 at 14.00.16.png" descr="Screen Shot 2017-09-02 at 14.00.16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27000" y="76200"/>
              <a:ext cx="11090906" cy="1259005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4" name="Screen Shot 2017-09-02 at 14.00.16.png" descr="Screen Shot 2017-09-02 at 14.00.16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11344907" cy="12932952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gradFill flip="none" rotWithShape="1">
          <a:gsLst>
            <a:gs pos="0">
              <a:srgbClr val="E2FFFF"/>
            </a:gs>
            <a:gs pos="100000">
              <a:srgbClr val="89C5E5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195294" y="1767791"/>
            <a:ext cx="6248401" cy="4724401"/>
          </a:xfrm>
          <a:prstGeom prst="rect">
            <a:avLst/>
          </a:prstGeom>
        </p:spPr>
      </p:pic>
      <p:pic>
        <p:nvPicPr>
          <p:cNvPr id="400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12940304" y="1767791"/>
            <a:ext cx="6248401" cy="4724401"/>
          </a:xfrm>
          <a:prstGeom prst="rect">
            <a:avLst/>
          </a:prstGeom>
        </p:spPr>
      </p:pic>
      <p:pic>
        <p:nvPicPr>
          <p:cNvPr id="402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5195294" y="7223808"/>
            <a:ext cx="6248401" cy="4724401"/>
          </a:xfrm>
          <a:prstGeom prst="rect">
            <a:avLst/>
          </a:prstGeom>
        </p:spPr>
      </p:pic>
      <p:pic>
        <p:nvPicPr>
          <p:cNvPr id="404" name="Rounded Rectangle" descr="Rounded Rectangle"/>
          <p:cNvPicPr>
            <a:picLocks noChangeAspect="0"/>
          </p:cNvPicPr>
          <p:nvPr/>
        </p:nvPicPr>
        <p:blipFill>
          <a:blip r:embed="rId2">
            <a:alphaModFix amt="0"/>
            <a:extLst/>
          </a:blip>
          <a:stretch>
            <a:fillRect/>
          </a:stretch>
        </p:blipFill>
        <p:spPr>
          <a:xfrm>
            <a:off x="12940304" y="7223808"/>
            <a:ext cx="6248401" cy="4724401"/>
          </a:xfrm>
          <a:prstGeom prst="rect">
            <a:avLst/>
          </a:prstGeom>
        </p:spPr>
      </p:pic>
      <p:grpSp>
        <p:nvGrpSpPr>
          <p:cNvPr id="408" name="Group"/>
          <p:cNvGrpSpPr/>
          <p:nvPr/>
        </p:nvGrpSpPr>
        <p:grpSpPr>
          <a:xfrm>
            <a:off x="7214595" y="3113991"/>
            <a:ext cx="2209801" cy="2362201"/>
            <a:chOff x="0" y="0"/>
            <a:chExt cx="2209800" cy="2362199"/>
          </a:xfrm>
        </p:grpSpPr>
        <p:sp>
          <p:nvSpPr>
            <p:cNvPr id="406" name="http://"/>
            <p:cNvSpPr/>
            <p:nvPr/>
          </p:nvSpPr>
          <p:spPr>
            <a:xfrm>
              <a:off x="0" y="0"/>
              <a:ext cx="2209800" cy="1016000"/>
            </a:xfrm>
            <a:prstGeom prst="roundRect">
              <a:avLst>
                <a:gd name="adj" fmla="val 15000"/>
              </a:avLst>
            </a:prstGeom>
            <a:solidFill>
              <a:srgbClr val="1696D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http://</a:t>
              </a:r>
            </a:p>
          </p:txBody>
        </p:sp>
        <p:sp>
          <p:nvSpPr>
            <p:cNvPr id="407" name="REST"/>
            <p:cNvSpPr txBox="1"/>
            <p:nvPr/>
          </p:nvSpPr>
          <p:spPr>
            <a:xfrm>
              <a:off x="330448" y="1625599"/>
              <a:ext cx="1638499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REST</a:t>
              </a:r>
            </a:p>
          </p:txBody>
        </p:sp>
      </p:grpSp>
      <p:grpSp>
        <p:nvGrpSpPr>
          <p:cNvPr id="411" name="Group"/>
          <p:cNvGrpSpPr/>
          <p:nvPr/>
        </p:nvGrpSpPr>
        <p:grpSpPr>
          <a:xfrm>
            <a:off x="14509002" y="2938006"/>
            <a:ext cx="2960689" cy="2538186"/>
            <a:chOff x="0" y="0"/>
            <a:chExt cx="2960687" cy="2538184"/>
          </a:xfrm>
        </p:grpSpPr>
        <p:pic>
          <p:nvPicPr>
            <p:cNvPr id="409" name="nsq_blue.png" descr="nsq_blu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71517" y="0"/>
              <a:ext cx="1367970" cy="13679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0" name="Messaging"/>
            <p:cNvSpPr txBox="1"/>
            <p:nvPr/>
          </p:nvSpPr>
          <p:spPr>
            <a:xfrm>
              <a:off x="0" y="1801584"/>
              <a:ext cx="296068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Messaging</a:t>
              </a:r>
            </a:p>
          </p:txBody>
        </p:sp>
      </p:grpSp>
      <p:grpSp>
        <p:nvGrpSpPr>
          <p:cNvPr id="414" name="Group"/>
          <p:cNvGrpSpPr/>
          <p:nvPr/>
        </p:nvGrpSpPr>
        <p:grpSpPr>
          <a:xfrm>
            <a:off x="5742287" y="8267292"/>
            <a:ext cx="4890692" cy="2664917"/>
            <a:chOff x="0" y="0"/>
            <a:chExt cx="4890690" cy="2664916"/>
          </a:xfrm>
        </p:grpSpPr>
        <p:pic>
          <p:nvPicPr>
            <p:cNvPr id="412" name="consul_logo_large.png" descr="consul_logo_lar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766490" y="0"/>
              <a:ext cx="1621435" cy="162143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3" name="Service Discovery"/>
            <p:cNvSpPr txBox="1"/>
            <p:nvPr/>
          </p:nvSpPr>
          <p:spPr>
            <a:xfrm>
              <a:off x="0" y="1928316"/>
              <a:ext cx="4890691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Service Discovery</a:t>
              </a:r>
            </a:p>
          </p:txBody>
        </p:sp>
      </p:grpSp>
      <p:grpSp>
        <p:nvGrpSpPr>
          <p:cNvPr id="417" name="Group"/>
          <p:cNvGrpSpPr/>
          <p:nvPr/>
        </p:nvGrpSpPr>
        <p:grpSpPr>
          <a:xfrm>
            <a:off x="13713665" y="8472231"/>
            <a:ext cx="4418013" cy="2459978"/>
            <a:chOff x="0" y="0"/>
            <a:chExt cx="4418012" cy="2459976"/>
          </a:xfrm>
        </p:grpSpPr>
        <p:pic>
          <p:nvPicPr>
            <p:cNvPr id="415" name="docker.png" descr="docker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540123" y="0"/>
              <a:ext cx="1621434" cy="121155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6" name="Containerisation"/>
            <p:cNvSpPr txBox="1"/>
            <p:nvPr/>
          </p:nvSpPr>
          <p:spPr>
            <a:xfrm>
              <a:off x="0" y="1723376"/>
              <a:ext cx="4418013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48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Containerisation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path" nodeType="afterEffect" presetSubtype="0" presetID="-1" grpId="1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L 0.316667 0.000000" origin="layout" pathEditMode="relative">
                                      <p:cBhvr>
                                        <p:cTn id="6" dur="100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  <p:sp>
        <p:nvSpPr>
          <p:cNvPr id="420" name="Containerisation"/>
          <p:cNvSpPr/>
          <p:nvPr/>
        </p:nvSpPr>
        <p:spPr>
          <a:xfrm>
            <a:off x="3548062" y="915987"/>
            <a:ext cx="17287876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Containerisation</a:t>
            </a:r>
          </a:p>
        </p:txBody>
      </p:sp>
      <p:sp>
        <p:nvSpPr>
          <p:cNvPr id="421" name="recipe…"/>
          <p:cNvSpPr/>
          <p:nvPr/>
        </p:nvSpPr>
        <p:spPr>
          <a:xfrm>
            <a:off x="2209800" y="3248818"/>
            <a:ext cx="17287875" cy="8638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recipe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image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container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42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E0E7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desktop_web.png" descr="desktop_we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2661" y="0"/>
            <a:ext cx="21618678" cy="13716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  <p:sp>
        <p:nvSpPr>
          <p:cNvPr id="424" name="service management…"/>
          <p:cNvSpPr/>
          <p:nvPr/>
        </p:nvSpPr>
        <p:spPr>
          <a:xfrm>
            <a:off x="2286000" y="3236118"/>
            <a:ext cx="17287875" cy="8638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service management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service environment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run on my machine</a:t>
            </a:r>
          </a:p>
          <a:p>
            <a:pPr>
              <a:lnSpc>
                <a:spcPct val="120000"/>
              </a:lnSpc>
              <a:spcBef>
                <a:spcPts val="6400"/>
              </a:spcBef>
              <a:defRPr sz="7200">
                <a:latin typeface="+mj-lt"/>
                <a:ea typeface="+mj-ea"/>
                <a:cs typeface="+mj-cs"/>
                <a:sym typeface="Helvetica"/>
              </a:defRPr>
            </a:pPr>
            <a:r>
              <a:t>everything is in the code!</a:t>
            </a:r>
          </a:p>
        </p:txBody>
      </p:sp>
      <p:sp>
        <p:nvSpPr>
          <p:cNvPr id="425" name="Heart"/>
          <p:cNvSpPr/>
          <p:nvPr/>
        </p:nvSpPr>
        <p:spPr>
          <a:xfrm rot="540000">
            <a:off x="12809455" y="10416143"/>
            <a:ext cx="1660872" cy="1467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fill="norm" stroke="1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26" name="Benefits"/>
          <p:cNvSpPr/>
          <p:nvPr/>
        </p:nvSpPr>
        <p:spPr>
          <a:xfrm>
            <a:off x="3548062" y="890587"/>
            <a:ext cx="17287876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>
            <a:lvl1pPr algn="ctr">
              <a:defRPr b="1" sz="8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Benefits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16" presetID="23" grpId="2" fill="hold">
                                  <p:stCondLst>
                                    <p:cond delay="3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5" grpId="2"/>
      <p:bldP build="p" bldLvl="5" animBg="1" rev="0" advAuto="0" spid="42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Screen Shot 2017-09-12 at 14.11.31.png"/>
          <p:cNvGrpSpPr/>
          <p:nvPr/>
        </p:nvGrpSpPr>
        <p:grpSpPr>
          <a:xfrm>
            <a:off x="1618654" y="422941"/>
            <a:ext cx="21197293" cy="13060671"/>
            <a:chOff x="0" y="0"/>
            <a:chExt cx="21197292" cy="13060669"/>
          </a:xfrm>
        </p:grpSpPr>
        <p:pic>
          <p:nvPicPr>
            <p:cNvPr id="429" name="Screen Shot 2017-09-12 at 14.11.31.png" descr="Screen Shot 2017-09-12 at 14.11.3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42" t="0" r="0" b="0"/>
            <a:stretch>
              <a:fillRect/>
            </a:stretch>
          </p:blipFill>
          <p:spPr>
            <a:xfrm>
              <a:off x="127000" y="76200"/>
              <a:ext cx="20892493" cy="1271777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28" name="Screen Shot 2017-09-12 at 14.11.31.png" descr="Screen Shot 2017-09-12 at 14.11.31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21197293" cy="1306067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Rectangle"/>
          <p:cNvSpPr/>
          <p:nvPr/>
        </p:nvSpPr>
        <p:spPr>
          <a:xfrm>
            <a:off x="15719635" y="-18005"/>
            <a:ext cx="8658546" cy="13752011"/>
          </a:xfrm>
          <a:prstGeom prst="rect">
            <a:avLst/>
          </a:prstGeom>
          <a:solidFill>
            <a:srgbClr val="FFB45B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3" name="Rectangle"/>
          <p:cNvSpPr/>
          <p:nvPr/>
        </p:nvSpPr>
        <p:spPr>
          <a:xfrm>
            <a:off x="-89783" y="-18005"/>
            <a:ext cx="15812779" cy="13752011"/>
          </a:xfrm>
          <a:prstGeom prst="rect">
            <a:avLst/>
          </a:prstGeom>
          <a:solidFill>
            <a:srgbClr val="60BED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4" name="Rectangle"/>
          <p:cNvSpPr/>
          <p:nvPr/>
        </p:nvSpPr>
        <p:spPr>
          <a:xfrm>
            <a:off x="1642661" y="2555801"/>
            <a:ext cx="5655075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35" name="consul"/>
          <p:cNvSpPr/>
          <p:nvPr/>
        </p:nvSpPr>
        <p:spPr>
          <a:xfrm>
            <a:off x="1845104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436" name="nsqd"/>
          <p:cNvSpPr/>
          <p:nvPr/>
        </p:nvSpPr>
        <p:spPr>
          <a:xfrm>
            <a:off x="1845104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437" name="nsqadmin"/>
          <p:cNvSpPr/>
          <p:nvPr/>
        </p:nvSpPr>
        <p:spPr>
          <a:xfrm>
            <a:off x="1845104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438" name="go build"/>
          <p:cNvSpPr/>
          <p:nvPr/>
        </p:nvSpPr>
        <p:spPr>
          <a:xfrm>
            <a:off x="1845104" y="4072614"/>
            <a:ext cx="2540001" cy="762001"/>
          </a:xfrm>
          <a:prstGeom prst="rect">
            <a:avLst/>
          </a:prstGeom>
          <a:solidFill>
            <a:srgbClr val="5879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go build</a:t>
            </a:r>
          </a:p>
        </p:txBody>
      </p:sp>
      <p:sp>
        <p:nvSpPr>
          <p:cNvPr id="439" name="DEV 01"/>
          <p:cNvSpPr txBox="1"/>
          <p:nvPr/>
        </p:nvSpPr>
        <p:spPr>
          <a:xfrm>
            <a:off x="4544317" y="8990262"/>
            <a:ext cx="1731219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DEV 01</a:t>
            </a:r>
          </a:p>
        </p:txBody>
      </p:sp>
      <p:pic>
        <p:nvPicPr>
          <p:cNvPr id="440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9104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DEV…"/>
          <p:cNvSpPr txBox="1"/>
          <p:nvPr/>
        </p:nvSpPr>
        <p:spPr>
          <a:xfrm>
            <a:off x="10866748" y="11229723"/>
            <a:ext cx="289341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DEV</a:t>
            </a:r>
          </a:p>
          <a:p>
            <a:pPr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datacenter</a:t>
            </a:r>
          </a:p>
        </p:txBody>
      </p:sp>
      <p:sp>
        <p:nvSpPr>
          <p:cNvPr id="442" name="registrator"/>
          <p:cNvSpPr/>
          <p:nvPr/>
        </p:nvSpPr>
        <p:spPr>
          <a:xfrm>
            <a:off x="4544317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443" name="nsqlookupd"/>
          <p:cNvSpPr/>
          <p:nvPr/>
        </p:nvSpPr>
        <p:spPr>
          <a:xfrm>
            <a:off x="4544317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444" name="logger"/>
          <p:cNvSpPr/>
          <p:nvPr/>
        </p:nvSpPr>
        <p:spPr>
          <a:xfrm>
            <a:off x="4544317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445" name="image build"/>
          <p:cNvSpPr/>
          <p:nvPr/>
        </p:nvSpPr>
        <p:spPr>
          <a:xfrm>
            <a:off x="4544317" y="4072614"/>
            <a:ext cx="2540001" cy="762001"/>
          </a:xfrm>
          <a:prstGeom prst="rect">
            <a:avLst/>
          </a:prstGeom>
          <a:solidFill>
            <a:srgbClr val="5879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image build</a:t>
            </a:r>
          </a:p>
        </p:txBody>
      </p:sp>
      <p:sp>
        <p:nvSpPr>
          <p:cNvPr id="446" name="Rectangle"/>
          <p:cNvSpPr/>
          <p:nvPr/>
        </p:nvSpPr>
        <p:spPr>
          <a:xfrm>
            <a:off x="8335477" y="2555801"/>
            <a:ext cx="5655075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47" name="consul"/>
          <p:cNvSpPr/>
          <p:nvPr/>
        </p:nvSpPr>
        <p:spPr>
          <a:xfrm>
            <a:off x="8537919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448" name="nsqd"/>
          <p:cNvSpPr/>
          <p:nvPr/>
        </p:nvSpPr>
        <p:spPr>
          <a:xfrm>
            <a:off x="8537919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449" name="nsqadmin"/>
          <p:cNvSpPr/>
          <p:nvPr/>
        </p:nvSpPr>
        <p:spPr>
          <a:xfrm>
            <a:off x="8537919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450" name="registry"/>
          <p:cNvSpPr/>
          <p:nvPr/>
        </p:nvSpPr>
        <p:spPr>
          <a:xfrm>
            <a:off x="8537919" y="4072614"/>
            <a:ext cx="2540001" cy="762001"/>
          </a:xfrm>
          <a:prstGeom prst="rect">
            <a:avLst/>
          </a:prstGeom>
          <a:solidFill>
            <a:srgbClr val="5879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registry</a:t>
            </a:r>
          </a:p>
        </p:txBody>
      </p:sp>
      <p:sp>
        <p:nvSpPr>
          <p:cNvPr id="451" name="DEV 02"/>
          <p:cNvSpPr txBox="1"/>
          <p:nvPr/>
        </p:nvSpPr>
        <p:spPr>
          <a:xfrm>
            <a:off x="11237132" y="8990262"/>
            <a:ext cx="1731220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DEV 02</a:t>
            </a:r>
          </a:p>
        </p:txBody>
      </p:sp>
      <p:pic>
        <p:nvPicPr>
          <p:cNvPr id="452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1919" y="9065735"/>
            <a:ext cx="720053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registrator"/>
          <p:cNvSpPr/>
          <p:nvPr/>
        </p:nvSpPr>
        <p:spPr>
          <a:xfrm>
            <a:off x="11237132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454" name="nsqlookupd"/>
          <p:cNvSpPr/>
          <p:nvPr/>
        </p:nvSpPr>
        <p:spPr>
          <a:xfrm>
            <a:off x="11237132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455" name="logger"/>
          <p:cNvSpPr/>
          <p:nvPr/>
        </p:nvSpPr>
        <p:spPr>
          <a:xfrm>
            <a:off x="11237132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456" name="deployer"/>
          <p:cNvSpPr/>
          <p:nvPr/>
        </p:nvSpPr>
        <p:spPr>
          <a:xfrm>
            <a:off x="11237132" y="4072614"/>
            <a:ext cx="2540001" cy="762001"/>
          </a:xfrm>
          <a:prstGeom prst="rect">
            <a:avLst/>
          </a:prstGeom>
          <a:solidFill>
            <a:srgbClr val="587989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deployer</a:t>
            </a:r>
          </a:p>
        </p:txBody>
      </p:sp>
      <p:sp>
        <p:nvSpPr>
          <p:cNvPr id="457" name="Rectangle"/>
          <p:cNvSpPr/>
          <p:nvPr/>
        </p:nvSpPr>
        <p:spPr>
          <a:xfrm>
            <a:off x="17348372" y="2555801"/>
            <a:ext cx="5655074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58" name="consul"/>
          <p:cNvSpPr/>
          <p:nvPr/>
        </p:nvSpPr>
        <p:spPr>
          <a:xfrm>
            <a:off x="17550813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459" name="nsqd"/>
          <p:cNvSpPr/>
          <p:nvPr/>
        </p:nvSpPr>
        <p:spPr>
          <a:xfrm>
            <a:off x="17550813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460" name="nsqadmin"/>
          <p:cNvSpPr/>
          <p:nvPr/>
        </p:nvSpPr>
        <p:spPr>
          <a:xfrm>
            <a:off x="17550813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461" name="sensor"/>
          <p:cNvSpPr/>
          <p:nvPr/>
        </p:nvSpPr>
        <p:spPr>
          <a:xfrm>
            <a:off x="17550813" y="4072614"/>
            <a:ext cx="2540001" cy="762001"/>
          </a:xfrm>
          <a:prstGeom prst="rect">
            <a:avLst/>
          </a:prstGeom>
          <a:solidFill>
            <a:srgbClr val="B7792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462" name="AWS 01"/>
          <p:cNvSpPr txBox="1"/>
          <p:nvPr/>
        </p:nvSpPr>
        <p:spPr>
          <a:xfrm>
            <a:off x="20250027" y="8990262"/>
            <a:ext cx="1815828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AWS 01</a:t>
            </a:r>
          </a:p>
        </p:txBody>
      </p:sp>
      <p:pic>
        <p:nvPicPr>
          <p:cNvPr id="463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04813" y="9065735"/>
            <a:ext cx="720053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464" name="registrator"/>
          <p:cNvSpPr/>
          <p:nvPr/>
        </p:nvSpPr>
        <p:spPr>
          <a:xfrm>
            <a:off x="20250027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465" name="nsqlookupd"/>
          <p:cNvSpPr/>
          <p:nvPr/>
        </p:nvSpPr>
        <p:spPr>
          <a:xfrm>
            <a:off x="20250027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466" name="logger"/>
          <p:cNvSpPr/>
          <p:nvPr/>
        </p:nvSpPr>
        <p:spPr>
          <a:xfrm>
            <a:off x="20250027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467" name="app"/>
          <p:cNvSpPr/>
          <p:nvPr/>
        </p:nvSpPr>
        <p:spPr>
          <a:xfrm>
            <a:off x="20250027" y="4072614"/>
            <a:ext cx="2540001" cy="762001"/>
          </a:xfrm>
          <a:prstGeom prst="rect">
            <a:avLst/>
          </a:prstGeom>
          <a:solidFill>
            <a:srgbClr val="B7792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468" name="worker"/>
          <p:cNvSpPr/>
          <p:nvPr/>
        </p:nvSpPr>
        <p:spPr>
          <a:xfrm>
            <a:off x="17550813" y="3109179"/>
            <a:ext cx="2540001" cy="762001"/>
          </a:xfrm>
          <a:prstGeom prst="rect">
            <a:avLst/>
          </a:prstGeom>
          <a:solidFill>
            <a:srgbClr val="B7792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3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469" name="Rectangle"/>
          <p:cNvSpPr/>
          <p:nvPr/>
        </p:nvSpPr>
        <p:spPr>
          <a:xfrm>
            <a:off x="20250027" y="3109179"/>
            <a:ext cx="2540001" cy="762001"/>
          </a:xfrm>
          <a:prstGeom prst="rect">
            <a:avLst/>
          </a:prstGeom>
          <a:ln w="12700">
            <a:solidFill>
              <a:schemeClr val="accent3">
                <a:satOff val="4450"/>
                <a:lumOff val="-16871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470" name="AWS…"/>
          <p:cNvSpPr txBox="1"/>
          <p:nvPr/>
        </p:nvSpPr>
        <p:spPr>
          <a:xfrm>
            <a:off x="19879642" y="11229723"/>
            <a:ext cx="2893418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AWS</a:t>
            </a:r>
          </a:p>
          <a:p>
            <a:pPr>
              <a:defRPr sz="4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datacenter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ithub.com/minus5/examples-services">
            <a:hlinkClick r:id="rId2" invalidUrl="" action="" tgtFrame="" tooltip="" history="1" highlightClick="0" endSnd="0"/>
          </p:cNvPr>
          <p:cNvSpPr txBox="1"/>
          <p:nvPr>
            <p:ph type="body" idx="14"/>
          </p:nvPr>
        </p:nvSpPr>
        <p:spPr>
          <a:xfrm>
            <a:off x="2029353" y="6735762"/>
            <a:ext cx="20325294" cy="1235076"/>
          </a:xfrm>
          <a:prstGeom prst="rect">
            <a:avLst/>
          </a:prstGeom>
        </p:spPr>
        <p:txBody>
          <a:bodyPr/>
          <a:lstStyle>
            <a:lvl1pPr marL="0" marR="0" algn="ctr">
              <a:lnSpc>
                <a:spcPct val="120000"/>
              </a:lnSpc>
              <a:spcBef>
                <a:spcPts val="6400"/>
              </a:spcBef>
              <a:defRPr sz="72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github.com/minus5/examples-services</a:t>
            </a:r>
          </a:p>
        </p:txBody>
      </p:sp>
      <p:pic>
        <p:nvPicPr>
          <p:cNvPr id="47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76083" y="4060366"/>
            <a:ext cx="5231834" cy="1522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golang-card.png" descr="golang-car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60000" y="8883650"/>
            <a:ext cx="4064000" cy="2032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minus5.jpg" descr="minus5.jpg"/>
          <p:cNvPicPr>
            <a:picLocks noChangeAspect="1"/>
          </p:cNvPicPr>
          <p:nvPr/>
        </p:nvPicPr>
        <p:blipFill>
          <a:blip r:embed="rId2">
            <a:extLst/>
          </a:blip>
          <a:srcRect l="0" t="8310" r="0" b="21916"/>
          <a:stretch>
            <a:fillRect/>
          </a:stretch>
        </p:blipFill>
        <p:spPr>
          <a:xfrm>
            <a:off x="-1" y="0"/>
            <a:ext cx="24384001" cy="10160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Rectangle"/>
          <p:cNvSpPr/>
          <p:nvPr/>
        </p:nvSpPr>
        <p:spPr>
          <a:xfrm>
            <a:off x="0" y="10160000"/>
            <a:ext cx="24384000" cy="3556000"/>
          </a:xfrm>
          <a:prstGeom prst="rect">
            <a:avLst/>
          </a:prstGeom>
          <a:solidFill>
            <a:srgbClr val="FFFFFF">
              <a:alpha val="72413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</p:txBody>
      </p:sp>
      <p:sp>
        <p:nvSpPr>
          <p:cNvPr id="478" name="marin.prcela@minus5.hr"/>
          <p:cNvSpPr/>
          <p:nvPr/>
        </p:nvSpPr>
        <p:spPr>
          <a:xfrm>
            <a:off x="15672858" y="11468100"/>
            <a:ext cx="7593542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rgbClr val="CA252F"/>
                </a:solidFill>
                <a:latin typeface="+mj-lt"/>
                <a:ea typeface="+mj-ea"/>
                <a:cs typeface="+mj-cs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marin.prcela@minus5.hr</a:t>
            </a:r>
          </a:p>
        </p:txBody>
      </p:sp>
      <p:sp>
        <p:nvSpPr>
          <p:cNvPr id="479" name="posao@minus5.hr"/>
          <p:cNvSpPr/>
          <p:nvPr/>
        </p:nvSpPr>
        <p:spPr>
          <a:xfrm>
            <a:off x="1117600" y="11468100"/>
            <a:ext cx="6882342" cy="939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000" u="sng">
                <a:solidFill>
                  <a:srgbClr val="CA252F"/>
                </a:solidFill>
                <a:latin typeface="+mj-lt"/>
                <a:ea typeface="+mj-ea"/>
                <a:cs typeface="+mj-cs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4" invalidUrl="" action="" tgtFrame="" tooltip="" history="1" highlightClick="0" endSnd="0"/>
              </a:rPr>
              <a:t>posao@minus5.hr</a:t>
            </a:r>
          </a:p>
        </p:txBody>
      </p:sp>
      <p:pic>
        <p:nvPicPr>
          <p:cNvPr id="48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582642" y="11469572"/>
            <a:ext cx="3218716" cy="936855"/>
          </a:xfrm>
          <a:prstGeom prst="rect">
            <a:avLst/>
          </a:prstGeom>
          <a:ln w="12700">
            <a:miter lim="400000"/>
          </a:ln>
        </p:spPr>
      </p:pic>
      <p:sp>
        <p:nvSpPr>
          <p:cNvPr id="481" name="That’s me"/>
          <p:cNvSpPr/>
          <p:nvPr/>
        </p:nvSpPr>
        <p:spPr>
          <a:xfrm rot="2400000">
            <a:off x="5807497" y="3870670"/>
            <a:ext cx="3608944" cy="13299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543" y="17919"/>
                </a:moveTo>
                <a:lnTo>
                  <a:pt x="4543" y="21600"/>
                </a:lnTo>
                <a:lnTo>
                  <a:pt x="0" y="10800"/>
                </a:lnTo>
                <a:lnTo>
                  <a:pt x="4543" y="0"/>
                </a:lnTo>
                <a:lnTo>
                  <a:pt x="4543" y="3681"/>
                </a:lnTo>
                <a:lnTo>
                  <a:pt x="21600" y="3681"/>
                </a:lnTo>
                <a:lnTo>
                  <a:pt x="21600" y="17919"/>
                </a:lnTo>
                <a:close/>
              </a:path>
            </a:pathLst>
          </a:custGeom>
          <a:solidFill>
            <a:srgbClr val="CA252F"/>
          </a:solidFill>
          <a:ln w="12700">
            <a:miter lim="400000"/>
          </a:ln>
          <a:effectLst>
            <a:outerShdw sx="100000" sy="100000" kx="0" ky="0" algn="b" rotWithShape="0" blurRad="190500" dist="2540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That’s me</a:t>
            </a:r>
          </a:p>
        </p:txBody>
      </p:sp>
      <p:pic>
        <p:nvPicPr>
          <p:cNvPr id="482" name="Oval" descr="Oval"/>
          <p:cNvPicPr>
            <a:picLocks noChangeAspect="0"/>
          </p:cNvPicPr>
          <p:nvPr/>
        </p:nvPicPr>
        <p:blipFill>
          <a:blip r:embed="rId6">
            <a:alphaModFix amt="0"/>
            <a:extLst/>
          </a:blip>
          <a:stretch>
            <a:fillRect/>
          </a:stretch>
        </p:blipFill>
        <p:spPr>
          <a:xfrm>
            <a:off x="4851399" y="1625599"/>
            <a:ext cx="1968502" cy="20447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Phone 7 Silver.png" descr="iPhone 7 Silv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38388" y="578718"/>
            <a:ext cx="7915589" cy="13555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Xperia Z5.png" descr="Xperia Z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0022" y="707255"/>
            <a:ext cx="8579283" cy="135552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78366" y="-1"/>
            <a:ext cx="9650867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4408" y="355600"/>
            <a:ext cx="8369276" cy="1390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oslovnica.png" descr="poslovnica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"/>
          <p:cNvGrpSpPr/>
          <p:nvPr/>
        </p:nvGrpSpPr>
        <p:grpSpPr>
          <a:xfrm>
            <a:off x="0" y="0"/>
            <a:ext cx="24384000" cy="13716000"/>
            <a:chOff x="0" y="-4572000"/>
            <a:chExt cx="24384000" cy="13716000"/>
          </a:xfrm>
        </p:grpSpPr>
        <p:sp>
          <p:nvSpPr>
            <p:cNvPr id="165" name="Rectangle"/>
            <p:cNvSpPr/>
            <p:nvPr/>
          </p:nvSpPr>
          <p:spPr>
            <a:xfrm>
              <a:off x="0" y="-4572000"/>
              <a:ext cx="24384000" cy="13716000"/>
            </a:xfrm>
            <a:prstGeom prst="rect">
              <a:avLst/>
            </a:prstGeom>
            <a:solidFill>
              <a:schemeClr val="accent6">
                <a:hueOff val="-193447"/>
                <a:satOff val="3713"/>
                <a:lumOff val="11329"/>
                <a:alpha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 algn="ctr">
                <a:defRPr sz="44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Helvetica"/>
                </a:defRPr>
              </a:pPr>
            </a:p>
          </p:txBody>
        </p:sp>
        <p:sp>
          <p:nvSpPr>
            <p:cNvPr id="166" name="1"/>
            <p:cNvSpPr/>
            <p:nvPr/>
          </p:nvSpPr>
          <p:spPr>
            <a:xfrm>
              <a:off x="10160000" y="-895350"/>
              <a:ext cx="4064000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>
                <a:lnSpc>
                  <a:spcPct val="120000"/>
                </a:lnSpc>
                <a:spcBef>
                  <a:spcPts val="6400"/>
                </a:spcBef>
                <a:defRPr b="1" sz="7200">
                  <a:solidFill>
                    <a:schemeClr val="accent6">
                      <a:hueOff val="-193447"/>
                      <a:satOff val="3713"/>
                      <a:lumOff val="11329"/>
                    </a:schemeClr>
                  </a:solidFill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67" name="What are Microservices?"/>
            <p:cNvSpPr/>
            <p:nvPr/>
          </p:nvSpPr>
          <p:spPr>
            <a:xfrm>
              <a:off x="3814762" y="1397000"/>
              <a:ext cx="16754476" cy="2286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>
              <a:lvl1pPr algn="ctr">
                <a:defRPr b="1" sz="8000">
                  <a:latin typeface="+mj-lt"/>
                  <a:ea typeface="+mj-ea"/>
                  <a:cs typeface="+mj-cs"/>
                  <a:sym typeface="Helvetica"/>
                </a:defRPr>
              </a:lvl1pPr>
            </a:lstStyle>
            <a:p>
              <a:pPr/>
              <a:r>
                <a:t>What are Microservices?</a:t>
              </a:r>
            </a:p>
          </p:txBody>
        </p:sp>
        <p:pic>
          <p:nvPicPr>
            <p:cNvPr id="168" name="Circle" descr="Circle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391900" y="-552450"/>
              <a:ext cx="1600200" cy="16002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loosely coupled…"/>
          <p:cNvSpPr txBox="1"/>
          <p:nvPr>
            <p:ph type="body" idx="1"/>
          </p:nvPr>
        </p:nvSpPr>
        <p:spPr>
          <a:xfrm>
            <a:off x="2286000" y="2032000"/>
            <a:ext cx="17287875" cy="96520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buSzTx/>
              <a:buNone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loosely coupled</a:t>
            </a:r>
          </a:p>
          <a:p>
            <a:pPr marL="0" indent="0">
              <a:buSzTx/>
              <a:buNone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business capabilities</a:t>
            </a:r>
          </a:p>
          <a:p>
            <a:pPr marL="0" indent="0">
              <a:buSzTx/>
              <a:buNone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enable continuous delivery</a:t>
            </a:r>
          </a:p>
          <a:p>
            <a:pPr marL="0" indent="0">
              <a:buSzTx/>
              <a:buNone/>
              <a:defRPr>
                <a:latin typeface="+mj-lt"/>
                <a:ea typeface="+mj-ea"/>
                <a:cs typeface="+mj-cs"/>
                <a:sym typeface="Helvetica"/>
              </a:defRPr>
            </a:pPr>
            <a:r>
              <a:t>evolve technology stack</a:t>
            </a:r>
          </a:p>
        </p:txBody>
      </p:sp>
      <p:sp>
        <p:nvSpPr>
          <p:cNvPr id="173" name="marin.prcela@minus5.hr"/>
          <p:cNvSpPr/>
          <p:nvPr/>
        </p:nvSpPr>
        <p:spPr>
          <a:xfrm>
            <a:off x="12955058" y="12187766"/>
            <a:ext cx="10311342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r">
              <a:defRPr sz="4000" u="sng">
                <a:solidFill>
                  <a:schemeClr val="accent6">
                    <a:hueOff val="-193447"/>
                    <a:satOff val="3713"/>
                    <a:lumOff val="11329"/>
                  </a:schemeClr>
                </a:solidFill>
                <a:latin typeface="+mj-lt"/>
                <a:ea typeface="+mj-ea"/>
                <a:cs typeface="+mj-cs"/>
                <a:sym typeface="Helvetica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72" grpId="1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212733"/>
      </a:dk1>
      <a:lt1>
        <a:srgbClr val="332612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chemeClr val="accent6">
                <a:hueOff val="-133706"/>
                <a:satOff val="8281"/>
                <a:lumOff val="-27269"/>
              </a:schemeClr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Helvetica"/>
        <a:ea typeface="Helvetica"/>
        <a:cs typeface="Helvetica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chemeClr val="accent6">
                <a:hueOff val="-133706"/>
                <a:satOff val="8281"/>
                <a:lumOff val="-27269"/>
              </a:schemeClr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